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1" r:id="rId2"/>
    <p:sldId id="382" r:id="rId3"/>
    <p:sldId id="366" r:id="rId4"/>
    <p:sldId id="367" r:id="rId5"/>
    <p:sldId id="370" r:id="rId6"/>
    <p:sldId id="328" r:id="rId7"/>
    <p:sldId id="342" r:id="rId8"/>
    <p:sldId id="343" r:id="rId9"/>
    <p:sldId id="356" r:id="rId10"/>
    <p:sldId id="345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55" r:id="rId52"/>
    <p:sldId id="257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6" r:id="rId61"/>
    <p:sldId id="267" r:id="rId62"/>
    <p:sldId id="265" r:id="rId63"/>
    <p:sldId id="369" r:id="rId64"/>
    <p:sldId id="268" r:id="rId65"/>
    <p:sldId id="275" r:id="rId66"/>
    <p:sldId id="276" r:id="rId67"/>
    <p:sldId id="277" r:id="rId68"/>
    <p:sldId id="285" r:id="rId69"/>
    <p:sldId id="274" r:id="rId70"/>
    <p:sldId id="278" r:id="rId71"/>
    <p:sldId id="279" r:id="rId72"/>
    <p:sldId id="280" r:id="rId73"/>
    <p:sldId id="273" r:id="rId74"/>
    <p:sldId id="270" r:id="rId75"/>
    <p:sldId id="284" r:id="rId76"/>
    <p:sldId id="281" r:id="rId77"/>
    <p:sldId id="283" r:id="rId78"/>
    <p:sldId id="379" r:id="rId79"/>
    <p:sldId id="380" r:id="rId80"/>
    <p:sldId id="378" r:id="rId81"/>
    <p:sldId id="371" r:id="rId82"/>
    <p:sldId id="372" r:id="rId8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0EFA"/>
    <a:srgbClr val="4472C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-82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DD8235A-FDE5-4FDC-B3D9-74FC80C46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74B27E2-E147-487C-B496-D03391A7E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48114FE-9153-4112-8CFA-FF4B698E6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D139C1F-CDA0-4205-99B7-9A179EB1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B1D8C38-2F88-48AF-B49B-4B66B483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3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6B98FEA-0689-489A-A2D2-78A1D3078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3FBCDDE-9A78-4F1B-8DD7-78B6A9627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38F11FE-2614-4AFF-9292-D33C1483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FAF8D10-930B-459A-B3D8-A0A3CAD2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4DD10FF-B25D-40DD-A6D8-FF93385F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58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DD1C5EFB-A9B7-4FC1-9C33-AB2445EC1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20914BA2-0703-4695-AF27-3C59CA8E3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8AA78C1-A2A5-48C2-8299-1968E8BB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077F959-7434-4DFB-B7DD-0A62DA6E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DFF38E0-53DE-4C89-99D9-827051BA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7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B7767B1-2124-4E31-806B-6298DA2E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76BF3AC-0E10-46C1-AAA2-A7D0F9BE7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A1F5B0C-1F95-488A-BEB3-7F3F875F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00C8A12-FC72-4C40-8729-608E1BE5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045B4EA-945A-4973-94B1-CFD0C803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1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E39A32-C826-4A8D-9916-79F4D48B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F697FBE-2EDA-478C-BC19-F02A74879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0CF5AAF-6E1E-4D89-835C-5ABE3AD8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007187F-B0BF-4012-902D-07D7E3F7F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16A9949-E58A-4CF0-9FCB-013E6E5D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07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D22C78-8FB0-4BFF-988A-5730B707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607A26A-DF60-4FB6-AD03-9FE8C9B1C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2AF56F1-B373-43F2-97D4-43047C19E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DC297FA-C2B6-4F9B-815D-7964074C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0CB9CBC-98FF-4DDA-A7EF-B94BC8C3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A2CF66D-A686-4621-87B4-6F22C380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93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B83D88-8A81-4C59-A297-93BA89A9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FA422EB-CAE5-429D-9BC4-1EB7CFB99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F53209E-8FF6-4C0D-8369-95AB426B3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FBF09BFB-FF53-4CCD-A871-2106F8117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EF500DA-18C1-426D-BA39-5027C2085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BF85AD0E-5DC8-4999-8E93-F7245EEB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BDCF1523-A964-4A33-B41D-AF61E3DD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5374F230-EAAA-473C-866D-BE3830C4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434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5E3020-79FD-403D-A0BE-5A2E91B5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DD47C74B-0D6F-4781-B0AA-7BFB939A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07CA18B-ED57-499E-ACB6-42BF57C0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A0B012B-9047-42D5-81F1-1DA3D5A4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93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74F49CC9-FFBD-439E-B9EC-202E98A30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D3829BFB-21B0-4326-9D20-A64B1A99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42F4F2E-14C5-413D-B856-3CFF3C92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4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6A4AE6-AE53-4214-8A67-124286AE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1CF997C-FF60-4924-9775-8CBEB4176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1C1C7D2-65AD-4A33-A6CB-A38CE9111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557A3DA-4861-41CD-8305-364B33FB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8060EEA-E30F-46A2-A5C1-760254B9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A0051F3-5523-4ABB-A40B-9CD0F484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74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025455-D73D-4FDD-AD9A-E61ED6D1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722654B9-0187-4ED5-9E45-E2E1D4064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01DDCE7-A3B0-4EE5-9BDF-7A0F51003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8A10D48-554E-4D29-91BB-A61C1686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8DEE1DEB-0EAC-414B-B091-03BC7D17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EF5C077-EA61-44C9-940B-256DAF08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07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99D4187C-48D4-4889-8808-E151415D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211D3E7-11C6-403A-8D12-01838489D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FD712A1-7F1A-49DF-81A4-6836F8CDA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6480A-7B2B-45F3-B829-E8226F4C539B}" type="datetimeFigureOut">
              <a:rPr lang="de-DE" smtClean="0"/>
              <a:t>01.06.2019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5B037CB-A742-4746-94F8-41F7EAD8E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E231D67-F86E-45DC-A285-DDE6B73FB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4B4C8-787B-46A8-AC54-CE2FA58DF4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15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1.emf"/><Relationship Id="rId4" Type="http://schemas.openxmlformats.org/officeDocument/2006/relationships/package" Target="../embeddings/Microsoft_Word_Document1.docx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2.emf"/><Relationship Id="rId4" Type="http://schemas.openxmlformats.org/officeDocument/2006/relationships/package" Target="../embeddings/Microsoft_Word_Document2.docx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Moderation Rommersheim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Powerpointvorträge</a:t>
            </a:r>
            <a:r>
              <a:rPr lang="de-DE" dirty="0" smtClean="0"/>
              <a:t> der Arbeitsgruppen und der Moderatorin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47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Mountinebikegruppe</a:t>
            </a:r>
            <a:endParaRPr lang="de-DE" dirty="0"/>
          </a:p>
        </p:txBody>
      </p:sp>
      <p:pic>
        <p:nvPicPr>
          <p:cNvPr id="4" name="Grafik 3" descr="S:\01 PROJEKTE\2 STÄDTEBAU aktuelle Projekte\1 Rommersheim\Fotos\02122017\IMG_41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65" y="1256848"/>
            <a:ext cx="7726162" cy="5391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51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Dorfmoderation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Arbeitsgruppe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Mountainbikestrecke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Jugend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Wappen_Rommershei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881" y="255948"/>
            <a:ext cx="1223264" cy="1091184"/>
          </a:xfrm>
          <a:prstGeom prst="rect">
            <a:avLst/>
          </a:prstGeom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0611" y="4557434"/>
            <a:ext cx="1301104" cy="9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569" y="2279649"/>
            <a:ext cx="10149417" cy="29825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Durchführung</a:t>
            </a: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b="1" dirty="0" err="1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ukünftige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</a:t>
            </a:r>
            <a:endParaRPr lang="en-US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Durchführung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7790" y="2102141"/>
            <a:ext cx="10475500" cy="41366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32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Errichtung</a:t>
            </a:r>
            <a:r>
              <a:rPr lang="en-US" sz="32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en-US" sz="32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en-US" sz="32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Teilabschnittes</a:t>
            </a:r>
            <a:r>
              <a:rPr lang="en-US" sz="32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(ca. 400m, 50hm)</a:t>
            </a:r>
          </a:p>
          <a:p>
            <a:pPr marL="1143000" lvl="1" indent="-685800">
              <a:buFont typeface="Arial"/>
              <a:buChar char="•"/>
            </a:pPr>
            <a:endParaRPr lang="en-US" sz="2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Arial"/>
              <a:buChar char="•"/>
            </a:pP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</a:t>
            </a:r>
            <a:r>
              <a:rPr lang="en-US" sz="2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Motivation </a:t>
            </a: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</a:t>
            </a:r>
            <a:r>
              <a:rPr lang="en-US" sz="2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Beteiligten</a:t>
            </a:r>
            <a:endParaRPr lang="en-US" sz="2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Arial"/>
              <a:buChar char="•"/>
            </a:pP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Freilegung</a:t>
            </a:r>
            <a:r>
              <a:rPr lang="en-US" sz="2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Streckenabschnittes</a:t>
            </a:r>
            <a:endParaRPr lang="en-US" sz="2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Arial"/>
              <a:buChar char="•"/>
            </a:pP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Baumfällung</a:t>
            </a:r>
            <a:r>
              <a:rPr lang="en-US" sz="2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umgehend</a:t>
            </a:r>
            <a:endParaRPr lang="en-US" sz="2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Arial"/>
              <a:buChar char="•"/>
            </a:pPr>
            <a:r>
              <a:rPr lang="en-US" sz="2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 an</a:t>
            </a:r>
          </a:p>
          <a:p>
            <a:pPr lvl="1"/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Helfer</a:t>
            </a:r>
            <a:r>
              <a:rPr lang="en-US" sz="2000" b="1" dirty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Kinder und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Erwachsene</a:t>
            </a:r>
            <a:endParaRPr lang="en-US" sz="20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privaten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Waldbesitzer</a:t>
            </a:r>
            <a:endParaRPr lang="en-US" sz="20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b="1" dirty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endParaRPr lang="en-US" sz="20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" y="0"/>
            <a:ext cx="10967041" cy="6858000"/>
          </a:xfrm>
          <a:prstGeom prst="rect">
            <a:avLst/>
          </a:prstGeom>
        </p:spPr>
      </p:pic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Durchführung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3507"/>
          <a:stretch/>
        </p:blipFill>
        <p:spPr>
          <a:xfrm>
            <a:off x="20492" y="0"/>
            <a:ext cx="10430989" cy="685800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4992090" y="342900"/>
            <a:ext cx="4609111" cy="253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4" y="0"/>
            <a:ext cx="10967041" cy="6858000"/>
          </a:xfrm>
          <a:prstGeom prst="rect">
            <a:avLst/>
          </a:prstGeom>
        </p:spPr>
      </p:pic>
      <p:cxnSp>
        <p:nvCxnSpPr>
          <p:cNvPr id="15" name="Gerader Verbinder 14"/>
          <p:cNvCxnSpPr/>
          <p:nvPr/>
        </p:nvCxnSpPr>
        <p:spPr>
          <a:xfrm>
            <a:off x="5375059" y="3795913"/>
            <a:ext cx="56349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ihandform 12"/>
          <p:cNvSpPr/>
          <p:nvPr/>
        </p:nvSpPr>
        <p:spPr>
          <a:xfrm>
            <a:off x="4657882" y="614723"/>
            <a:ext cx="2417909" cy="1967112"/>
          </a:xfrm>
          <a:custGeom>
            <a:avLst/>
            <a:gdLst>
              <a:gd name="connsiteX0" fmla="*/ 1798064 w 1813432"/>
              <a:gd name="connsiteY0" fmla="*/ 0 h 1967112"/>
              <a:gd name="connsiteX1" fmla="*/ 1813432 w 1813432"/>
              <a:gd name="connsiteY1" fmla="*/ 107576 h 1967112"/>
              <a:gd name="connsiteX2" fmla="*/ 1682804 w 1813432"/>
              <a:gd name="connsiteY2" fmla="*/ 169048 h 1967112"/>
              <a:gd name="connsiteX3" fmla="*/ 1383126 w 1813432"/>
              <a:gd name="connsiteY3" fmla="*/ 276625 h 1967112"/>
              <a:gd name="connsiteX4" fmla="*/ 960505 w 1813432"/>
              <a:gd name="connsiteY4" fmla="*/ 399569 h 1967112"/>
              <a:gd name="connsiteX5" fmla="*/ 837560 w 1813432"/>
              <a:gd name="connsiteY5" fmla="*/ 484094 h 1967112"/>
              <a:gd name="connsiteX6" fmla="*/ 814508 w 1813432"/>
              <a:gd name="connsiteY6" fmla="*/ 607038 h 1967112"/>
              <a:gd name="connsiteX7" fmla="*/ 945136 w 1813432"/>
              <a:gd name="connsiteY7" fmla="*/ 852927 h 1967112"/>
              <a:gd name="connsiteX8" fmla="*/ 1068081 w 1813432"/>
              <a:gd name="connsiteY8" fmla="*/ 975872 h 1967112"/>
              <a:gd name="connsiteX9" fmla="*/ 1214078 w 1813432"/>
              <a:gd name="connsiteY9" fmla="*/ 1175657 h 1967112"/>
              <a:gd name="connsiteX10" fmla="*/ 1275550 w 1813432"/>
              <a:gd name="connsiteY10" fmla="*/ 1344706 h 1967112"/>
              <a:gd name="connsiteX11" fmla="*/ 1260182 w 1813432"/>
              <a:gd name="connsiteY11" fmla="*/ 1459966 h 1967112"/>
              <a:gd name="connsiteX12" fmla="*/ 914400 w 1813432"/>
              <a:gd name="connsiteY12" fmla="*/ 1652067 h 1967112"/>
              <a:gd name="connsiteX13" fmla="*/ 560935 w 1813432"/>
              <a:gd name="connsiteY13" fmla="*/ 1836484 h 1967112"/>
              <a:gd name="connsiteX14" fmla="*/ 284310 w 1813432"/>
              <a:gd name="connsiteY14" fmla="*/ 1967112 h 1967112"/>
              <a:gd name="connsiteX15" fmla="*/ 222837 w 1813432"/>
              <a:gd name="connsiteY15" fmla="*/ 1928692 h 1967112"/>
              <a:gd name="connsiteX16" fmla="*/ 130629 w 1813432"/>
              <a:gd name="connsiteY16" fmla="*/ 1844168 h 1967112"/>
              <a:gd name="connsiteX17" fmla="*/ 0 w 1813432"/>
              <a:gd name="connsiteY17" fmla="*/ 1782695 h 196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13432" h="1967112">
                <a:moveTo>
                  <a:pt x="1798064" y="0"/>
                </a:moveTo>
                <a:lnTo>
                  <a:pt x="1813432" y="107576"/>
                </a:lnTo>
                <a:lnTo>
                  <a:pt x="1682804" y="169048"/>
                </a:lnTo>
                <a:lnTo>
                  <a:pt x="1383126" y="276625"/>
                </a:lnTo>
                <a:lnTo>
                  <a:pt x="960505" y="399569"/>
                </a:lnTo>
                <a:lnTo>
                  <a:pt x="837560" y="484094"/>
                </a:lnTo>
                <a:lnTo>
                  <a:pt x="814508" y="607038"/>
                </a:lnTo>
                <a:lnTo>
                  <a:pt x="945136" y="852927"/>
                </a:lnTo>
                <a:lnTo>
                  <a:pt x="1068081" y="975872"/>
                </a:lnTo>
                <a:lnTo>
                  <a:pt x="1214078" y="1175657"/>
                </a:lnTo>
                <a:lnTo>
                  <a:pt x="1275550" y="1344706"/>
                </a:lnTo>
                <a:lnTo>
                  <a:pt x="1260182" y="1459966"/>
                </a:lnTo>
                <a:lnTo>
                  <a:pt x="914400" y="1652067"/>
                </a:lnTo>
                <a:lnTo>
                  <a:pt x="560935" y="1836484"/>
                </a:lnTo>
                <a:lnTo>
                  <a:pt x="284310" y="1967112"/>
                </a:lnTo>
                <a:lnTo>
                  <a:pt x="222837" y="1928692"/>
                </a:lnTo>
                <a:lnTo>
                  <a:pt x="130629" y="1844168"/>
                </a:lnTo>
                <a:lnTo>
                  <a:pt x="0" y="1782695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951930" y="3607831"/>
            <a:ext cx="353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Streckenverlauf IST</a:t>
            </a:r>
            <a:endParaRPr lang="de-D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Durchführung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569" y="2279649"/>
            <a:ext cx="10149417" cy="29825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Durchführung</a:t>
            </a: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Zukünftige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</a:t>
            </a:r>
            <a:endParaRPr lang="en-US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5" r="23939" b="15825"/>
          <a:stretch/>
        </p:blipFill>
        <p:spPr>
          <a:xfrm>
            <a:off x="1494707" y="52178"/>
            <a:ext cx="9273336" cy="35112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29140"/>
          <a:stretch/>
        </p:blipFill>
        <p:spPr>
          <a:xfrm rot="5400000">
            <a:off x="707440" y="2344032"/>
            <a:ext cx="3931920" cy="48595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4"/>
          <a:stretch/>
        </p:blipFill>
        <p:spPr>
          <a:xfrm rot="5400000">
            <a:off x="6632903" y="1278098"/>
            <a:ext cx="3936276" cy="69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Durchführung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569" y="2279649"/>
            <a:ext cx="10149417" cy="29825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Durchführung</a:t>
            </a: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Zukünftige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</a:t>
            </a:r>
            <a:endParaRPr lang="en-US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2" r="20711"/>
          <a:stretch/>
        </p:blipFill>
        <p:spPr>
          <a:xfrm rot="5400000">
            <a:off x="4159891" y="-2662757"/>
            <a:ext cx="3945397" cy="92709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30756" r="2133" b="2400"/>
          <a:stretch/>
        </p:blipFill>
        <p:spPr>
          <a:xfrm>
            <a:off x="1198428" y="2798450"/>
            <a:ext cx="9793024" cy="40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Zukünftige Planung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2585" y="2326139"/>
            <a:ext cx="10149417" cy="398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Ausbau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Abschnittes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Anliegern</a:t>
            </a:r>
            <a:r>
              <a:rPr lang="en-US" sz="2800" b="1" dirty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Drops (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en-US" sz="28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zweiten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Abschnitts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Zustimmung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Gesamtlänge</a:t>
            </a:r>
            <a:r>
              <a:rPr lang="en-US" sz="2800" b="1" dirty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ca. 1,4km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120hm</a:t>
            </a:r>
          </a:p>
          <a:p>
            <a:pPr marL="685800" indent="-685800" algn="l">
              <a:buFont typeface="Arial"/>
              <a:buChar char="•"/>
            </a:pP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Regelmäßige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Ausfahrten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Jugendlichen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z.B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monatlich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28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Aspekten</a:t>
            </a:r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28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Sicherheit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Fahrtechnik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Hilfe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Notfall</a:t>
            </a:r>
            <a:r>
              <a:rPr lang="en-US" sz="20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Rettung</a:t>
            </a:r>
            <a:endParaRPr lang="en-US" sz="20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Arial"/>
              <a:buChar char="•"/>
            </a:pPr>
            <a:endParaRPr lang="en-US" sz="1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685800">
              <a:buFont typeface="Arial"/>
              <a:buChar char="•"/>
            </a:pPr>
            <a:endParaRPr lang="en-US" sz="1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Zukünftige Planung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3239" y="469651"/>
            <a:ext cx="893565" cy="67017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469652"/>
            <a:ext cx="903348" cy="6775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4" y="0"/>
            <a:ext cx="10967041" cy="6858000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>
            <a:off x="4671892" y="614723"/>
            <a:ext cx="2417909" cy="1967112"/>
          </a:xfrm>
          <a:custGeom>
            <a:avLst/>
            <a:gdLst>
              <a:gd name="connsiteX0" fmla="*/ 1798064 w 1813432"/>
              <a:gd name="connsiteY0" fmla="*/ 0 h 1967112"/>
              <a:gd name="connsiteX1" fmla="*/ 1813432 w 1813432"/>
              <a:gd name="connsiteY1" fmla="*/ 107576 h 1967112"/>
              <a:gd name="connsiteX2" fmla="*/ 1682804 w 1813432"/>
              <a:gd name="connsiteY2" fmla="*/ 169048 h 1967112"/>
              <a:gd name="connsiteX3" fmla="*/ 1383126 w 1813432"/>
              <a:gd name="connsiteY3" fmla="*/ 276625 h 1967112"/>
              <a:gd name="connsiteX4" fmla="*/ 960505 w 1813432"/>
              <a:gd name="connsiteY4" fmla="*/ 399569 h 1967112"/>
              <a:gd name="connsiteX5" fmla="*/ 837560 w 1813432"/>
              <a:gd name="connsiteY5" fmla="*/ 484094 h 1967112"/>
              <a:gd name="connsiteX6" fmla="*/ 814508 w 1813432"/>
              <a:gd name="connsiteY6" fmla="*/ 607038 h 1967112"/>
              <a:gd name="connsiteX7" fmla="*/ 945136 w 1813432"/>
              <a:gd name="connsiteY7" fmla="*/ 852927 h 1967112"/>
              <a:gd name="connsiteX8" fmla="*/ 1068081 w 1813432"/>
              <a:gd name="connsiteY8" fmla="*/ 975872 h 1967112"/>
              <a:gd name="connsiteX9" fmla="*/ 1214078 w 1813432"/>
              <a:gd name="connsiteY9" fmla="*/ 1175657 h 1967112"/>
              <a:gd name="connsiteX10" fmla="*/ 1275550 w 1813432"/>
              <a:gd name="connsiteY10" fmla="*/ 1344706 h 1967112"/>
              <a:gd name="connsiteX11" fmla="*/ 1260182 w 1813432"/>
              <a:gd name="connsiteY11" fmla="*/ 1459966 h 1967112"/>
              <a:gd name="connsiteX12" fmla="*/ 914400 w 1813432"/>
              <a:gd name="connsiteY12" fmla="*/ 1652067 h 1967112"/>
              <a:gd name="connsiteX13" fmla="*/ 560935 w 1813432"/>
              <a:gd name="connsiteY13" fmla="*/ 1836484 h 1967112"/>
              <a:gd name="connsiteX14" fmla="*/ 284310 w 1813432"/>
              <a:gd name="connsiteY14" fmla="*/ 1967112 h 1967112"/>
              <a:gd name="connsiteX15" fmla="*/ 222837 w 1813432"/>
              <a:gd name="connsiteY15" fmla="*/ 1928692 h 1967112"/>
              <a:gd name="connsiteX16" fmla="*/ 130629 w 1813432"/>
              <a:gd name="connsiteY16" fmla="*/ 1844168 h 1967112"/>
              <a:gd name="connsiteX17" fmla="*/ 0 w 1813432"/>
              <a:gd name="connsiteY17" fmla="*/ 1782695 h 196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13432" h="1967112">
                <a:moveTo>
                  <a:pt x="1798064" y="0"/>
                </a:moveTo>
                <a:lnTo>
                  <a:pt x="1813432" y="107576"/>
                </a:lnTo>
                <a:lnTo>
                  <a:pt x="1682804" y="169048"/>
                </a:lnTo>
                <a:lnTo>
                  <a:pt x="1383126" y="276625"/>
                </a:lnTo>
                <a:lnTo>
                  <a:pt x="960505" y="399569"/>
                </a:lnTo>
                <a:lnTo>
                  <a:pt x="837560" y="484094"/>
                </a:lnTo>
                <a:lnTo>
                  <a:pt x="814508" y="607038"/>
                </a:lnTo>
                <a:lnTo>
                  <a:pt x="945136" y="852927"/>
                </a:lnTo>
                <a:lnTo>
                  <a:pt x="1068081" y="975872"/>
                </a:lnTo>
                <a:lnTo>
                  <a:pt x="1214078" y="1175657"/>
                </a:lnTo>
                <a:lnTo>
                  <a:pt x="1275550" y="1344706"/>
                </a:lnTo>
                <a:lnTo>
                  <a:pt x="1260182" y="1459966"/>
                </a:lnTo>
                <a:lnTo>
                  <a:pt x="914400" y="1652067"/>
                </a:lnTo>
                <a:lnTo>
                  <a:pt x="560935" y="1836484"/>
                </a:lnTo>
                <a:lnTo>
                  <a:pt x="284310" y="1967112"/>
                </a:lnTo>
                <a:lnTo>
                  <a:pt x="222837" y="1928692"/>
                </a:lnTo>
                <a:lnTo>
                  <a:pt x="130629" y="1844168"/>
                </a:lnTo>
                <a:lnTo>
                  <a:pt x="0" y="1782695"/>
                </a:ln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reihandform 2"/>
          <p:cNvSpPr/>
          <p:nvPr/>
        </p:nvSpPr>
        <p:spPr>
          <a:xfrm>
            <a:off x="5778393" y="1144921"/>
            <a:ext cx="1342144" cy="514830"/>
          </a:xfrm>
          <a:custGeom>
            <a:avLst/>
            <a:gdLst>
              <a:gd name="connsiteX0" fmla="*/ 0 w 1006608"/>
              <a:gd name="connsiteY0" fmla="*/ 0 h 514830"/>
              <a:gd name="connsiteX1" fmla="*/ 0 w 1006608"/>
              <a:gd name="connsiteY1" fmla="*/ 84524 h 514830"/>
              <a:gd name="connsiteX2" fmla="*/ 84524 w 1006608"/>
              <a:gd name="connsiteY2" fmla="*/ 130629 h 514830"/>
              <a:gd name="connsiteX3" fmla="*/ 368834 w 1006608"/>
              <a:gd name="connsiteY3" fmla="*/ 122945 h 514830"/>
              <a:gd name="connsiteX4" fmla="*/ 653143 w 1006608"/>
              <a:gd name="connsiteY4" fmla="*/ 69156 h 514830"/>
              <a:gd name="connsiteX5" fmla="*/ 929768 w 1006608"/>
              <a:gd name="connsiteY5" fmla="*/ 46104 h 514830"/>
              <a:gd name="connsiteX6" fmla="*/ 1006608 w 1006608"/>
              <a:gd name="connsiteY6" fmla="*/ 76840 h 514830"/>
              <a:gd name="connsiteX7" fmla="*/ 998924 w 1006608"/>
              <a:gd name="connsiteY7" fmla="*/ 138313 h 514830"/>
              <a:gd name="connsiteX8" fmla="*/ 945136 w 1006608"/>
              <a:gd name="connsiteY8" fmla="*/ 184417 h 514830"/>
              <a:gd name="connsiteX9" fmla="*/ 645459 w 1006608"/>
              <a:gd name="connsiteY9" fmla="*/ 322729 h 514830"/>
              <a:gd name="connsiteX10" fmla="*/ 422622 w 1006608"/>
              <a:gd name="connsiteY10" fmla="*/ 407254 h 514830"/>
              <a:gd name="connsiteX11" fmla="*/ 315045 w 1006608"/>
              <a:gd name="connsiteY11" fmla="*/ 468726 h 514830"/>
              <a:gd name="connsiteX12" fmla="*/ 315045 w 1006608"/>
              <a:gd name="connsiteY12" fmla="*/ 514830 h 51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6608" h="514830">
                <a:moveTo>
                  <a:pt x="0" y="0"/>
                </a:moveTo>
                <a:lnTo>
                  <a:pt x="0" y="84524"/>
                </a:lnTo>
                <a:lnTo>
                  <a:pt x="84524" y="130629"/>
                </a:lnTo>
                <a:lnTo>
                  <a:pt x="368834" y="122945"/>
                </a:lnTo>
                <a:lnTo>
                  <a:pt x="653143" y="69156"/>
                </a:lnTo>
                <a:lnTo>
                  <a:pt x="929768" y="46104"/>
                </a:lnTo>
                <a:lnTo>
                  <a:pt x="1006608" y="76840"/>
                </a:lnTo>
                <a:lnTo>
                  <a:pt x="998924" y="138313"/>
                </a:lnTo>
                <a:lnTo>
                  <a:pt x="945136" y="184417"/>
                </a:lnTo>
                <a:lnTo>
                  <a:pt x="645459" y="322729"/>
                </a:lnTo>
                <a:lnTo>
                  <a:pt x="422622" y="407254"/>
                </a:lnTo>
                <a:lnTo>
                  <a:pt x="315045" y="468726"/>
                </a:lnTo>
                <a:lnTo>
                  <a:pt x="315045" y="514830"/>
                </a:lnTo>
              </a:path>
            </a:pathLst>
          </a:custGeom>
          <a:noFill/>
          <a:ln w="28575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 9"/>
          <p:cNvSpPr/>
          <p:nvPr/>
        </p:nvSpPr>
        <p:spPr>
          <a:xfrm>
            <a:off x="4077660" y="1951745"/>
            <a:ext cx="2356437" cy="937452"/>
          </a:xfrm>
          <a:custGeom>
            <a:avLst/>
            <a:gdLst>
              <a:gd name="connsiteX0" fmla="*/ 1721224 w 1767328"/>
              <a:gd name="connsiteY0" fmla="*/ 0 h 937452"/>
              <a:gd name="connsiteX1" fmla="*/ 1767328 w 1767328"/>
              <a:gd name="connsiteY1" fmla="*/ 192100 h 937452"/>
              <a:gd name="connsiteX2" fmla="*/ 1751960 w 1767328"/>
              <a:gd name="connsiteY2" fmla="*/ 345781 h 937452"/>
              <a:gd name="connsiteX3" fmla="*/ 1690488 w 1767328"/>
              <a:gd name="connsiteY3" fmla="*/ 507146 h 937452"/>
              <a:gd name="connsiteX4" fmla="*/ 1459967 w 1767328"/>
              <a:gd name="connsiteY4" fmla="*/ 691563 h 937452"/>
              <a:gd name="connsiteX5" fmla="*/ 1152605 w 1767328"/>
              <a:gd name="connsiteY5" fmla="*/ 776087 h 937452"/>
              <a:gd name="connsiteX6" fmla="*/ 914400 w 1767328"/>
              <a:gd name="connsiteY6" fmla="*/ 783771 h 937452"/>
              <a:gd name="connsiteX7" fmla="*/ 722300 w 1767328"/>
              <a:gd name="connsiteY7" fmla="*/ 814507 h 937452"/>
              <a:gd name="connsiteX8" fmla="*/ 545567 w 1767328"/>
              <a:gd name="connsiteY8" fmla="*/ 822191 h 937452"/>
              <a:gd name="connsiteX9" fmla="*/ 330414 w 1767328"/>
              <a:gd name="connsiteY9" fmla="*/ 845243 h 937452"/>
              <a:gd name="connsiteX10" fmla="*/ 84525 w 1767328"/>
              <a:gd name="connsiteY10" fmla="*/ 883663 h 937452"/>
              <a:gd name="connsiteX11" fmla="*/ 0 w 1767328"/>
              <a:gd name="connsiteY11" fmla="*/ 937452 h 93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7328" h="937452">
                <a:moveTo>
                  <a:pt x="1721224" y="0"/>
                </a:moveTo>
                <a:lnTo>
                  <a:pt x="1767328" y="192100"/>
                </a:lnTo>
                <a:lnTo>
                  <a:pt x="1751960" y="345781"/>
                </a:lnTo>
                <a:lnTo>
                  <a:pt x="1690488" y="507146"/>
                </a:lnTo>
                <a:lnTo>
                  <a:pt x="1459967" y="691563"/>
                </a:lnTo>
                <a:lnTo>
                  <a:pt x="1152605" y="776087"/>
                </a:lnTo>
                <a:lnTo>
                  <a:pt x="914400" y="783771"/>
                </a:lnTo>
                <a:lnTo>
                  <a:pt x="722300" y="814507"/>
                </a:lnTo>
                <a:lnTo>
                  <a:pt x="545567" y="822191"/>
                </a:lnTo>
                <a:lnTo>
                  <a:pt x="330414" y="845243"/>
                </a:lnTo>
                <a:lnTo>
                  <a:pt x="84525" y="883663"/>
                </a:lnTo>
                <a:lnTo>
                  <a:pt x="0" y="937452"/>
                </a:lnTo>
              </a:path>
            </a:pathLst>
          </a:custGeom>
          <a:noFill/>
          <a:ln w="28575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 11"/>
          <p:cNvSpPr/>
          <p:nvPr/>
        </p:nvSpPr>
        <p:spPr>
          <a:xfrm>
            <a:off x="1915886" y="1513756"/>
            <a:ext cx="2131039" cy="4464423"/>
          </a:xfrm>
          <a:custGeom>
            <a:avLst/>
            <a:gdLst>
              <a:gd name="connsiteX0" fmla="*/ 1598279 w 1598279"/>
              <a:gd name="connsiteY0" fmla="*/ 1383126 h 4464423"/>
              <a:gd name="connsiteX1" fmla="*/ 1383126 w 1598279"/>
              <a:gd name="connsiteY1" fmla="*/ 1636699 h 4464423"/>
              <a:gd name="connsiteX2" fmla="*/ 1252498 w 1598279"/>
              <a:gd name="connsiteY2" fmla="*/ 1621331 h 4464423"/>
              <a:gd name="connsiteX3" fmla="*/ 1091133 w 1598279"/>
              <a:gd name="connsiteY3" fmla="*/ 1483018 h 4464423"/>
              <a:gd name="connsiteX4" fmla="*/ 983557 w 1598279"/>
              <a:gd name="connsiteY4" fmla="*/ 1237129 h 4464423"/>
              <a:gd name="connsiteX5" fmla="*/ 783772 w 1598279"/>
              <a:gd name="connsiteY5" fmla="*/ 829875 h 4464423"/>
              <a:gd name="connsiteX6" fmla="*/ 653143 w 1598279"/>
              <a:gd name="connsiteY6" fmla="*/ 514830 h 4464423"/>
              <a:gd name="connsiteX7" fmla="*/ 530199 w 1598279"/>
              <a:gd name="connsiteY7" fmla="*/ 315045 h 4464423"/>
              <a:gd name="connsiteX8" fmla="*/ 476410 w 1598279"/>
              <a:gd name="connsiteY8" fmla="*/ 161364 h 4464423"/>
              <a:gd name="connsiteX9" fmla="*/ 376518 w 1598279"/>
              <a:gd name="connsiteY9" fmla="*/ 23052 h 4464423"/>
              <a:gd name="connsiteX10" fmla="*/ 207469 w 1598279"/>
              <a:gd name="connsiteY10" fmla="*/ 0 h 4464423"/>
              <a:gd name="connsiteX11" fmla="*/ 207469 w 1598279"/>
              <a:gd name="connsiteY11" fmla="*/ 99892 h 4464423"/>
              <a:gd name="connsiteX12" fmla="*/ 299678 w 1598279"/>
              <a:gd name="connsiteY12" fmla="*/ 422621 h 4464423"/>
              <a:gd name="connsiteX13" fmla="*/ 553251 w 1598279"/>
              <a:gd name="connsiteY13" fmla="*/ 1144921 h 4464423"/>
              <a:gd name="connsiteX14" fmla="*/ 891348 w 1598279"/>
              <a:gd name="connsiteY14" fmla="*/ 2143845 h 4464423"/>
              <a:gd name="connsiteX15" fmla="*/ 1114185 w 1598279"/>
              <a:gd name="connsiteY15" fmla="*/ 2781620 h 4464423"/>
              <a:gd name="connsiteX16" fmla="*/ 1429231 w 1598279"/>
              <a:gd name="connsiteY16" fmla="*/ 3726756 h 4464423"/>
              <a:gd name="connsiteX17" fmla="*/ 1490703 w 1598279"/>
              <a:gd name="connsiteY17" fmla="*/ 4049485 h 4464423"/>
              <a:gd name="connsiteX18" fmla="*/ 1459967 w 1598279"/>
              <a:gd name="connsiteY18" fmla="*/ 4272322 h 4464423"/>
              <a:gd name="connsiteX19" fmla="*/ 1367758 w 1598279"/>
              <a:gd name="connsiteY19" fmla="*/ 4410635 h 4464423"/>
              <a:gd name="connsiteX20" fmla="*/ 1267866 w 1598279"/>
              <a:gd name="connsiteY20" fmla="*/ 4464423 h 4464423"/>
              <a:gd name="connsiteX21" fmla="*/ 1121869 w 1598279"/>
              <a:gd name="connsiteY21" fmla="*/ 4395267 h 4464423"/>
              <a:gd name="connsiteX22" fmla="*/ 998925 w 1598279"/>
              <a:gd name="connsiteY22" fmla="*/ 4210850 h 4464423"/>
              <a:gd name="connsiteX23" fmla="*/ 891348 w 1598279"/>
              <a:gd name="connsiteY23" fmla="*/ 3926541 h 4464423"/>
              <a:gd name="connsiteX24" fmla="*/ 768404 w 1598279"/>
              <a:gd name="connsiteY24" fmla="*/ 3726756 h 4464423"/>
              <a:gd name="connsiteX25" fmla="*/ 660827 w 1598279"/>
              <a:gd name="connsiteY25" fmla="*/ 3611495 h 4464423"/>
              <a:gd name="connsiteX26" fmla="*/ 476410 w 1598279"/>
              <a:gd name="connsiteY26" fmla="*/ 3565391 h 4464423"/>
              <a:gd name="connsiteX27" fmla="*/ 345782 w 1598279"/>
              <a:gd name="connsiteY27" fmla="*/ 3626863 h 4464423"/>
              <a:gd name="connsiteX28" fmla="*/ 299678 w 1598279"/>
              <a:gd name="connsiteY28" fmla="*/ 3742124 h 4464423"/>
              <a:gd name="connsiteX29" fmla="*/ 276625 w 1598279"/>
              <a:gd name="connsiteY29" fmla="*/ 3895805 h 4464423"/>
              <a:gd name="connsiteX30" fmla="*/ 230521 w 1598279"/>
              <a:gd name="connsiteY30" fmla="*/ 4018749 h 4464423"/>
              <a:gd name="connsiteX31" fmla="*/ 138313 w 1598279"/>
              <a:gd name="connsiteY31" fmla="*/ 4026433 h 4464423"/>
              <a:gd name="connsiteX32" fmla="*/ 76841 w 1598279"/>
              <a:gd name="connsiteY32" fmla="*/ 3880437 h 4464423"/>
              <a:gd name="connsiteX33" fmla="*/ 0 w 1598279"/>
              <a:gd name="connsiteY33" fmla="*/ 3596127 h 446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98279" h="4464423">
                <a:moveTo>
                  <a:pt x="1598279" y="1383126"/>
                </a:moveTo>
                <a:lnTo>
                  <a:pt x="1383126" y="1636699"/>
                </a:lnTo>
                <a:lnTo>
                  <a:pt x="1252498" y="1621331"/>
                </a:lnTo>
                <a:lnTo>
                  <a:pt x="1091133" y="1483018"/>
                </a:lnTo>
                <a:lnTo>
                  <a:pt x="983557" y="1237129"/>
                </a:lnTo>
                <a:lnTo>
                  <a:pt x="783772" y="829875"/>
                </a:lnTo>
                <a:lnTo>
                  <a:pt x="653143" y="514830"/>
                </a:lnTo>
                <a:lnTo>
                  <a:pt x="530199" y="315045"/>
                </a:lnTo>
                <a:lnTo>
                  <a:pt x="476410" y="161364"/>
                </a:lnTo>
                <a:lnTo>
                  <a:pt x="376518" y="23052"/>
                </a:lnTo>
                <a:lnTo>
                  <a:pt x="207469" y="0"/>
                </a:lnTo>
                <a:lnTo>
                  <a:pt x="207469" y="99892"/>
                </a:lnTo>
                <a:lnTo>
                  <a:pt x="299678" y="422621"/>
                </a:lnTo>
                <a:lnTo>
                  <a:pt x="553251" y="1144921"/>
                </a:lnTo>
                <a:lnTo>
                  <a:pt x="891348" y="2143845"/>
                </a:lnTo>
                <a:lnTo>
                  <a:pt x="1114185" y="2781620"/>
                </a:lnTo>
                <a:lnTo>
                  <a:pt x="1429231" y="3726756"/>
                </a:lnTo>
                <a:lnTo>
                  <a:pt x="1490703" y="4049485"/>
                </a:lnTo>
                <a:lnTo>
                  <a:pt x="1459967" y="4272322"/>
                </a:lnTo>
                <a:lnTo>
                  <a:pt x="1367758" y="4410635"/>
                </a:lnTo>
                <a:lnTo>
                  <a:pt x="1267866" y="4464423"/>
                </a:lnTo>
                <a:lnTo>
                  <a:pt x="1121869" y="4395267"/>
                </a:lnTo>
                <a:lnTo>
                  <a:pt x="998925" y="4210850"/>
                </a:lnTo>
                <a:lnTo>
                  <a:pt x="891348" y="3926541"/>
                </a:lnTo>
                <a:lnTo>
                  <a:pt x="768404" y="3726756"/>
                </a:lnTo>
                <a:lnTo>
                  <a:pt x="660827" y="3611495"/>
                </a:lnTo>
                <a:lnTo>
                  <a:pt x="476410" y="3565391"/>
                </a:lnTo>
                <a:lnTo>
                  <a:pt x="345782" y="3626863"/>
                </a:lnTo>
                <a:lnTo>
                  <a:pt x="299678" y="3742124"/>
                </a:lnTo>
                <a:lnTo>
                  <a:pt x="276625" y="3895805"/>
                </a:lnTo>
                <a:lnTo>
                  <a:pt x="230521" y="4018749"/>
                </a:lnTo>
                <a:lnTo>
                  <a:pt x="138313" y="4026433"/>
                </a:lnTo>
                <a:lnTo>
                  <a:pt x="76841" y="3880437"/>
                </a:lnTo>
                <a:lnTo>
                  <a:pt x="0" y="3596127"/>
                </a:lnTo>
              </a:path>
            </a:pathLst>
          </a:custGeom>
          <a:noFill/>
          <a:ln w="28575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 12"/>
          <p:cNvSpPr/>
          <p:nvPr/>
        </p:nvSpPr>
        <p:spPr>
          <a:xfrm>
            <a:off x="3114595" y="3204242"/>
            <a:ext cx="573741" cy="445674"/>
          </a:xfrm>
          <a:custGeom>
            <a:avLst/>
            <a:gdLst>
              <a:gd name="connsiteX0" fmla="*/ 430306 w 430306"/>
              <a:gd name="connsiteY0" fmla="*/ 0 h 445674"/>
              <a:gd name="connsiteX1" fmla="*/ 268941 w 430306"/>
              <a:gd name="connsiteY1" fmla="*/ 161365 h 445674"/>
              <a:gd name="connsiteX2" fmla="*/ 145997 w 430306"/>
              <a:gd name="connsiteY2" fmla="*/ 315045 h 445674"/>
              <a:gd name="connsiteX3" fmla="*/ 0 w 430306"/>
              <a:gd name="connsiteY3" fmla="*/ 445674 h 44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306" h="445674">
                <a:moveTo>
                  <a:pt x="430306" y="0"/>
                </a:moveTo>
                <a:lnTo>
                  <a:pt x="268941" y="161365"/>
                </a:lnTo>
                <a:lnTo>
                  <a:pt x="145997" y="315045"/>
                </a:lnTo>
                <a:lnTo>
                  <a:pt x="0" y="445674"/>
                </a:lnTo>
              </a:path>
            </a:pathLst>
          </a:custGeom>
          <a:noFill/>
          <a:ln w="28575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965941" y="3607831"/>
            <a:ext cx="353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Streckenverlauf IST</a:t>
            </a:r>
            <a:endParaRPr lang="de-D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65940" y="4074209"/>
            <a:ext cx="534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Streckenverlauf möglicher Ausbau</a:t>
            </a:r>
            <a:endParaRPr lang="de-D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68293" y="4540588"/>
            <a:ext cx="492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Streckenverlauf möglicher Ausbau 2 </a:t>
            </a:r>
            <a:r>
              <a:rPr lang="de-DE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de-DE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Abschnitt</a:t>
            </a:r>
            <a:endParaRPr lang="de-D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r Verbinder 17"/>
          <p:cNvCxnSpPr/>
          <p:nvPr/>
        </p:nvCxnSpPr>
        <p:spPr>
          <a:xfrm>
            <a:off x="5389069" y="3795913"/>
            <a:ext cx="563496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5402444" y="4256955"/>
            <a:ext cx="563496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5402444" y="4717997"/>
            <a:ext cx="563496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50800" y="0"/>
            <a:ext cx="12192000" cy="6858000"/>
          </a:xfrm>
          <a:prstGeom prst="rect">
            <a:avLst/>
          </a:prstGeom>
        </p:spPr>
      </p:pic>
      <p:pic>
        <p:nvPicPr>
          <p:cNvPr id="6" name="Picture 3" descr="Wappen_Rommershei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0" y="2482326"/>
            <a:ext cx="4079719" cy="3639217"/>
          </a:xfrm>
          <a:prstGeom prst="rect">
            <a:avLst/>
          </a:prstGeom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pieren 1"/>
          <p:cNvGrpSpPr/>
          <p:nvPr/>
        </p:nvGrpSpPr>
        <p:grpSpPr>
          <a:xfrm>
            <a:off x="4792520" y="4362147"/>
            <a:ext cx="2964677" cy="782081"/>
            <a:chOff x="3635313" y="3629353"/>
            <a:chExt cx="2223508" cy="782081"/>
          </a:xfrm>
        </p:grpSpPr>
        <p:sp>
          <p:nvSpPr>
            <p:cNvPr id="7" name="Rechteck 6"/>
            <p:cNvSpPr/>
            <p:nvPr/>
          </p:nvSpPr>
          <p:spPr>
            <a:xfrm>
              <a:off x="4223937" y="3629353"/>
              <a:ext cx="1634884" cy="78208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 rot="2781243">
              <a:off x="3883716" y="3617033"/>
              <a:ext cx="296120" cy="79292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 rot="5400000">
              <a:off x="4314603" y="3765094"/>
              <a:ext cx="296122" cy="79292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712" y="4473908"/>
            <a:ext cx="881123" cy="6608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8640" y="4473908"/>
            <a:ext cx="881123" cy="66084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3145" y="4473908"/>
            <a:ext cx="881123" cy="66084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20233" y="79468"/>
            <a:ext cx="10149417" cy="1417638"/>
          </a:xfrm>
        </p:spPr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Fragen??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2800" b="1" dirty="0" smtClean="0">
                <a:latin typeface="Arial Black" panose="020B0A04020102020204" pitchFamily="34" charset="0"/>
              </a:rPr>
              <a:t>Moderationsverfahren</a:t>
            </a:r>
            <a:endParaRPr lang="de-DE" sz="2800" b="1" dirty="0"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Bestandsanalyse </a:t>
            </a:r>
          </a:p>
          <a:p>
            <a:r>
              <a:rPr lang="de-DE" dirty="0" smtClean="0"/>
              <a:t>Leitbilder und Arbeitsziele der Bürgerinnen und Bürger</a:t>
            </a:r>
          </a:p>
          <a:p>
            <a:r>
              <a:rPr lang="de-DE" dirty="0" smtClean="0"/>
              <a:t>Bildung der thematischen Arbeitsgruppen</a:t>
            </a:r>
          </a:p>
          <a:p>
            <a:r>
              <a:rPr lang="de-DE" dirty="0" smtClean="0"/>
              <a:t>Begleitung der Gruppen durch den Bürgermeister und die Moderatorin </a:t>
            </a:r>
          </a:p>
          <a:p>
            <a:r>
              <a:rPr lang="de-DE" dirty="0" smtClean="0"/>
              <a:t>Eine erste große Arbeitsgruppensitzung mit struktureller Unterstützung durch die Moderatorin</a:t>
            </a:r>
          </a:p>
          <a:p>
            <a:r>
              <a:rPr lang="de-DE" dirty="0" smtClean="0"/>
              <a:t>Danach selbständiges Arbeiten über ein </a:t>
            </a:r>
            <a:r>
              <a:rPr lang="de-DE" dirty="0"/>
              <a:t>J</a:t>
            </a:r>
            <a:r>
              <a:rPr lang="de-DE" dirty="0" smtClean="0"/>
              <a:t>ahr</a:t>
            </a:r>
          </a:p>
          <a:p>
            <a:r>
              <a:rPr lang="de-DE" dirty="0" smtClean="0"/>
              <a:t>Mehrere Treffen der Gruppenleiter mit der Moderatorin dazwischen</a:t>
            </a:r>
          </a:p>
          <a:p>
            <a:r>
              <a:rPr lang="de-DE" dirty="0" smtClean="0"/>
              <a:t>Eigene Vorstellung der vielfältigen und nachhaltigen Ergebnisse in einem Zwischenplenum und am Ende der Moderation.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313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3FB19A-D26C-4A9C-B234-0B3A18AA8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5657"/>
            <a:ext cx="9144000" cy="1073021"/>
          </a:xfrm>
        </p:spPr>
        <p:txBody>
          <a:bodyPr>
            <a:normAutofit fontScale="90000"/>
          </a:bodyPr>
          <a:lstStyle/>
          <a:p>
            <a:r>
              <a:rPr lang="de-DE" sz="7200" b="1" dirty="0"/>
              <a:t>Arbeitskreis „</a:t>
            </a:r>
            <a:r>
              <a:rPr lang="de-DE" sz="7200" b="1" dirty="0" err="1"/>
              <a:t>Ellwerath</a:t>
            </a:r>
            <a:r>
              <a:rPr lang="de-DE" sz="7200" b="1" dirty="0"/>
              <a:t>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F23E07FB-05B1-406A-B310-8807677B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9322"/>
            <a:ext cx="9144000" cy="648477"/>
          </a:xfrm>
        </p:spPr>
        <p:txBody>
          <a:bodyPr>
            <a:normAutofit/>
          </a:bodyPr>
          <a:lstStyle/>
          <a:p>
            <a:r>
              <a:rPr lang="de-DE" sz="2800" b="1" dirty="0"/>
              <a:t>Schwerpunktgemeinde Rommersheim</a:t>
            </a:r>
          </a:p>
        </p:txBody>
      </p:sp>
    </p:spTree>
    <p:extLst>
      <p:ext uri="{BB962C8B-B14F-4D97-AF65-F5344CB8AC3E}">
        <p14:creationId xmlns:p14="http://schemas.microsoft.com/office/powerpoint/2010/main" val="2147563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320ABE-56F8-42B2-8642-028989B3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F77817F-B416-4836-9B72-E6BA23B12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Ziele / Projekte</a:t>
            </a:r>
          </a:p>
          <a:p>
            <a:endParaRPr lang="de-DE" dirty="0"/>
          </a:p>
          <a:p>
            <a:pPr lvl="4"/>
            <a:r>
              <a:rPr lang="de-DE" sz="2000" dirty="0"/>
              <a:t>Dorftreff</a:t>
            </a:r>
          </a:p>
          <a:p>
            <a:pPr lvl="4"/>
            <a:endParaRPr lang="de-DE" sz="2000" dirty="0"/>
          </a:p>
          <a:p>
            <a:pPr lvl="4"/>
            <a:r>
              <a:rPr lang="de-DE" sz="2000" dirty="0"/>
              <a:t>Rundwanderweg „</a:t>
            </a:r>
            <a:r>
              <a:rPr lang="de-DE" sz="2000" dirty="0" err="1"/>
              <a:t>Wegekeuze</a:t>
            </a:r>
            <a:r>
              <a:rPr lang="de-DE" sz="2000" dirty="0"/>
              <a:t>“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470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67765E-D7CD-4394-9188-E0545F04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70A5E67-3236-45DC-BAE0-046E41A50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Dorftreff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Intention</a:t>
            </a:r>
          </a:p>
          <a:p>
            <a:pPr marL="1371600" lvl="3" indent="0" defTabSz="809625">
              <a:buNone/>
            </a:pPr>
            <a:r>
              <a:rPr lang="de-DE" dirty="0"/>
              <a:t>	</a:t>
            </a:r>
          </a:p>
          <a:p>
            <a:pPr marL="1619250" lvl="3" indent="0" defTabSz="809625">
              <a:buNone/>
            </a:pPr>
            <a:r>
              <a:rPr lang="de-DE" dirty="0"/>
              <a:t>Wunsch nach einem witterungsunabhängigen Treffpunkt für jung und alt.</a:t>
            </a:r>
          </a:p>
          <a:p>
            <a:pPr marL="1619250" lvl="3" indent="0" defTabSz="809625">
              <a:buNone/>
            </a:pPr>
            <a:endParaRPr lang="de-DE" dirty="0"/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 Treffpunkt für Zusammenkünfte und Feiern der Dorfgemeinschaft</a:t>
            </a:r>
          </a:p>
          <a:p>
            <a:pPr marL="1619250" lvl="3" indent="0" defTabSz="809625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209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B2A7A3-FA6F-4E52-B0C6-5B81FF52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26B5A73-0214-4F2B-9AFC-ACEBFBB4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Dorftreff</a:t>
            </a:r>
          </a:p>
          <a:p>
            <a:pPr lvl="3"/>
            <a:endParaRPr lang="de-DE" dirty="0"/>
          </a:p>
          <a:p>
            <a:pPr lvl="3"/>
            <a:r>
              <a:rPr lang="de-DE" dirty="0"/>
              <a:t>Überlegungen und Festlegung der Rahmenbedingungen</a:t>
            </a:r>
            <a:br>
              <a:rPr lang="de-DE" dirty="0"/>
            </a:br>
            <a:endParaRPr lang="de-DE" dirty="0"/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benötigte Größe des Treffpunktes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Ausstattung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r>
              <a:rPr lang="de-DE" dirty="0"/>
              <a:t>Untersuchung der vorhandenen Strukturen:</a:t>
            </a:r>
          </a:p>
          <a:p>
            <a:pPr lvl="3"/>
            <a:endParaRPr lang="de-DE" dirty="0"/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nach geeigneten Bestandsgebäuden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nach öffentlichen Grundstücken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nach anmietbaren Räumen</a:t>
            </a:r>
          </a:p>
          <a:p>
            <a:pPr lvl="6">
              <a:buFont typeface="Wingdings" panose="05000000000000000000" pitchFamily="2" charset="2"/>
              <a:buChar char="Ø"/>
            </a:pPr>
            <a:endParaRPr lang="de-DE" dirty="0"/>
          </a:p>
          <a:p>
            <a:pPr marL="2286000" lvl="5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193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012C790-02B1-4D1A-9D75-C40AB509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EC5B44A-8C95-4200-90CD-CEBAD3B39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Dorftreff</a:t>
            </a:r>
          </a:p>
          <a:p>
            <a:endParaRPr lang="de-DE" dirty="0"/>
          </a:p>
          <a:p>
            <a:pPr lvl="3"/>
            <a:r>
              <a:rPr lang="de-DE" dirty="0"/>
              <a:t>Da keine geeigneten / verfügbaren Bestandsimmobilien vorhanden sind, wurden Gespräche mit der Gemeinde und Eigentümer betreffend Ankauf / Anmietung entsprechender Grundstücke geführt.</a:t>
            </a:r>
          </a:p>
          <a:p>
            <a:pPr lvl="3"/>
            <a:endParaRPr lang="de-DE" dirty="0"/>
          </a:p>
          <a:p>
            <a:pPr marL="1371600" lvl="3" indent="0">
              <a:buNone/>
            </a:pPr>
            <a:endParaRPr lang="de-DE" dirty="0"/>
          </a:p>
          <a:p>
            <a:pPr lvl="4">
              <a:buFont typeface="Wingdings" panose="05000000000000000000" pitchFamily="2" charset="2"/>
              <a:buChar char="Ø"/>
            </a:pPr>
            <a:r>
              <a:rPr lang="de-DE" dirty="0"/>
              <a:t>Noch keine konkreten Ergebnisse, Bemühungen werden jedoch weitergeführt	</a:t>
            </a:r>
            <a:br>
              <a:rPr lang="de-DE" dirty="0"/>
            </a:b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8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EF6494F-2D4B-43BF-BAE9-2D58B374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EE33425-A81A-43D9-A9AE-C0E4EA7EF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Dorftreff</a:t>
            </a:r>
          </a:p>
          <a:p>
            <a:endParaRPr lang="de-DE" dirty="0"/>
          </a:p>
          <a:p>
            <a:pPr lvl="4"/>
            <a:r>
              <a:rPr lang="de-DE" dirty="0"/>
              <a:t>Ausblick</a:t>
            </a:r>
          </a:p>
          <a:p>
            <a:pPr lvl="4"/>
            <a:endParaRPr lang="de-DE" dirty="0"/>
          </a:p>
          <a:p>
            <a:pPr lvl="5">
              <a:buFont typeface="Wingdings" panose="05000000000000000000" pitchFamily="2" charset="2"/>
              <a:buChar char="Ø"/>
            </a:pPr>
            <a:r>
              <a:rPr lang="de-DE" dirty="0"/>
              <a:t> Erst nach Klärung der Grundstücksfrage weitere Detailplanungen</a:t>
            </a:r>
          </a:p>
          <a:p>
            <a:endParaRPr lang="de-DE" dirty="0"/>
          </a:p>
          <a:p>
            <a:pPr lvl="2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795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B2A7A3-FA6F-4E52-B0C6-5B81FF52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26B5A73-0214-4F2B-9AFC-ACEBFBB4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Rundwanderweg „Wegekreuze“</a:t>
            </a:r>
          </a:p>
          <a:p>
            <a:pPr marL="1371600" lvl="3" indent="0">
              <a:buNone/>
            </a:pPr>
            <a:endParaRPr lang="de-DE" dirty="0"/>
          </a:p>
          <a:p>
            <a:pPr lvl="3"/>
            <a:endParaRPr lang="de-DE" dirty="0"/>
          </a:p>
          <a:p>
            <a:pPr marL="2743200" lvl="6" indent="0">
              <a:buNone/>
            </a:pPr>
            <a:endParaRPr lang="de-DE" dirty="0"/>
          </a:p>
          <a:p>
            <a:pPr marL="2286000" lvl="5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D63062E-715A-465E-966E-E16FEF60C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84" y="2279691"/>
            <a:ext cx="5432384" cy="407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62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67765E-D7CD-4394-9188-E0545F04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70A5E67-3236-45DC-BAE0-046E41A50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Rundwanderweg „Wegekreuze“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Intention</a:t>
            </a:r>
          </a:p>
          <a:p>
            <a:pPr marL="1371600" lvl="3" indent="0" defTabSz="809625">
              <a:buNone/>
            </a:pPr>
            <a:r>
              <a:rPr lang="de-DE" dirty="0"/>
              <a:t>	</a:t>
            </a:r>
          </a:p>
          <a:p>
            <a:pPr marL="1619250" lvl="3" indent="0" defTabSz="809625">
              <a:buNone/>
            </a:pPr>
            <a:r>
              <a:rPr lang="de-DE" dirty="0"/>
              <a:t>In und um </a:t>
            </a:r>
            <a:r>
              <a:rPr lang="de-DE" dirty="0" err="1"/>
              <a:t>Ellwerath</a:t>
            </a:r>
            <a:r>
              <a:rPr lang="de-DE" dirty="0"/>
              <a:t> gibt es zahlreiche Wege- und Gedenkkreuze. Viele davon werden von</a:t>
            </a:r>
          </a:p>
          <a:p>
            <a:pPr marL="1619250" lvl="3" indent="0" defTabSz="809625">
              <a:buNone/>
            </a:pPr>
            <a:r>
              <a:rPr lang="de-DE" dirty="0"/>
              <a:t>liebevoll gepflegt, mit Blumen geschmückt und auch sonst in Ordnung gehalten.</a:t>
            </a:r>
          </a:p>
          <a:p>
            <a:pPr marL="1619250" lvl="3" indent="0" defTabSz="809625">
              <a:buNone/>
            </a:pPr>
            <a:endParaRPr lang="de-DE" dirty="0"/>
          </a:p>
          <a:p>
            <a:pPr marL="1619250" lvl="3" indent="0" defTabSz="809625">
              <a:buNone/>
            </a:pPr>
            <a:r>
              <a:rPr lang="de-DE" dirty="0"/>
              <a:t> Ziel ist es diese Kreuze auch für ortsfremde erlebbar zu machen.  </a:t>
            </a:r>
          </a:p>
          <a:p>
            <a:pPr marL="1619250" lvl="3" indent="0" defTabSz="809625">
              <a:buNone/>
            </a:pPr>
            <a:endParaRPr lang="de-DE" dirty="0"/>
          </a:p>
          <a:p>
            <a:pPr marL="1619250" lvl="3" indent="0" defTabSz="809625">
              <a:buNone/>
            </a:pPr>
            <a:r>
              <a:rPr lang="de-DE" dirty="0"/>
              <a:t> </a:t>
            </a:r>
          </a:p>
          <a:p>
            <a:pPr marL="1619250" lvl="3" indent="0" defTabSz="809625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807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B2A7A3-FA6F-4E52-B0C6-5B81FF52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26B5A73-0214-4F2B-9AFC-ACEBFBB4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Rundwanderweg „Wegekreuze“</a:t>
            </a:r>
          </a:p>
          <a:p>
            <a:pPr lvl="3"/>
            <a:endParaRPr lang="de-DE" dirty="0"/>
          </a:p>
          <a:p>
            <a:pPr lvl="3"/>
            <a:r>
              <a:rPr lang="de-DE" dirty="0"/>
              <a:t>Überlegungen und Festlegung der Wanderweges</a:t>
            </a:r>
            <a:br>
              <a:rPr lang="de-DE" dirty="0"/>
            </a:br>
            <a:endParaRPr lang="de-DE" dirty="0"/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Streckenführung 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Verknüpfung mit vorhandenen und auch im Rahmen anderer Arbeitskreise angedachter Wanderwege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Beschilderung des Weges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Einrichtung verschiedener Blickpunkte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Infotafeln zu den einzelnen Wegekreuzen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de-DE" dirty="0"/>
              <a:t>Versetzen eines Wegekreuzes</a:t>
            </a:r>
          </a:p>
          <a:p>
            <a:pPr marL="2743200" lvl="6" indent="0">
              <a:buNone/>
            </a:pPr>
            <a:r>
              <a:rPr lang="de-DE" dirty="0"/>
              <a:t>  </a:t>
            </a:r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2743200" lvl="6" indent="0">
              <a:buNone/>
            </a:pPr>
            <a:endParaRPr lang="de-DE" dirty="0"/>
          </a:p>
          <a:p>
            <a:pPr marL="2286000" lvl="5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980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B2A7A3-FA6F-4E52-B0C6-5B81FF52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26B5A73-0214-4F2B-9AFC-ACEBFBB4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Rundwanderweg „Wegekreuze“</a:t>
            </a:r>
          </a:p>
          <a:p>
            <a:pPr lvl="1"/>
            <a:endParaRPr lang="de-DE" dirty="0"/>
          </a:p>
          <a:p>
            <a:pPr lvl="1">
              <a:buFont typeface="Wingdings" panose="05000000000000000000" pitchFamily="2" charset="2"/>
              <a:buChar char="Ø"/>
              <a:tabLst>
                <a:tab pos="715963" algn="l"/>
              </a:tabLst>
            </a:pPr>
            <a:r>
              <a:rPr lang="de-DE" dirty="0"/>
              <a:t> Streckenführung mit Einbindung von</a:t>
            </a:r>
            <a:br>
              <a:rPr lang="de-DE" dirty="0"/>
            </a:br>
            <a:r>
              <a:rPr lang="de-DE" dirty="0"/>
              <a:t> Blickpunkten und Rastmöglichkeiten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lvl="3"/>
            <a:endParaRPr lang="de-DE" dirty="0"/>
          </a:p>
          <a:p>
            <a:pPr marL="1371600" lvl="3" indent="0">
              <a:buNone/>
            </a:pPr>
            <a:endParaRPr lang="de-DE" dirty="0"/>
          </a:p>
          <a:p>
            <a:pPr lvl="3"/>
            <a:endParaRPr lang="de-DE" dirty="0"/>
          </a:p>
          <a:p>
            <a:pPr marL="2743200" lvl="6" indent="0">
              <a:buNone/>
            </a:pPr>
            <a:endParaRPr lang="de-DE" dirty="0"/>
          </a:p>
          <a:p>
            <a:pPr marL="2286000" lvl="5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E7598AF-D061-440A-BEFE-644F28D86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690687"/>
            <a:ext cx="5538663" cy="466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743"/>
          </a:xfrm>
        </p:spPr>
        <p:txBody>
          <a:bodyPr>
            <a:normAutofit/>
          </a:bodyPr>
          <a:lstStyle/>
          <a:p>
            <a:r>
              <a:rPr lang="de-DE" sz="2400" b="1" dirty="0" smtClean="0"/>
              <a:t>Auftaktveranstaltung mit 104 Teilnehmer mit Festhalten der Ziele und Verbesserungen und mit Arbeitsgruppenbildung</a:t>
            </a:r>
            <a:endParaRPr lang="de-DE" sz="2400" b="1" dirty="0"/>
          </a:p>
        </p:txBody>
      </p:sp>
      <p:pic>
        <p:nvPicPr>
          <p:cNvPr id="4" name="Inhaltsplatzhalter 3" descr="S:\01 PROJEKTE\2 STÄDTEBAU aktuelle Projekte\1 Rommersheim\Fotos\Fotos 26102017\IMG_40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4" y="1223258"/>
            <a:ext cx="9680324" cy="5634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024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9B2A7A3-FA6F-4E52-B0C6-5B81FF52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26B5A73-0214-4F2B-9AFC-ACEBFBB4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Rundwanderweg „Wegekreuze“</a:t>
            </a:r>
          </a:p>
          <a:p>
            <a:pPr lvl="1"/>
            <a:endParaRPr lang="de-DE" dirty="0"/>
          </a:p>
          <a:p>
            <a:pPr lvl="1">
              <a:buFont typeface="Wingdings" panose="05000000000000000000" pitchFamily="2" charset="2"/>
              <a:buChar char="Ø"/>
              <a:tabLst>
                <a:tab pos="715963" algn="l"/>
              </a:tabLst>
            </a:pPr>
            <a:r>
              <a:rPr lang="de-DE" dirty="0"/>
              <a:t> Vorschlag zur Beschilderung</a:t>
            </a:r>
          </a:p>
          <a:p>
            <a:endParaRPr lang="de-DE" dirty="0"/>
          </a:p>
          <a:p>
            <a:pPr lvl="3"/>
            <a:endParaRPr lang="de-DE" dirty="0"/>
          </a:p>
          <a:p>
            <a:pPr marL="1371600" lvl="3" indent="0">
              <a:buNone/>
            </a:pPr>
            <a:endParaRPr lang="de-DE" dirty="0"/>
          </a:p>
          <a:p>
            <a:pPr lvl="3"/>
            <a:endParaRPr lang="de-DE" dirty="0"/>
          </a:p>
          <a:p>
            <a:pPr marL="2743200" lvl="6" indent="0">
              <a:buNone/>
            </a:pPr>
            <a:endParaRPr lang="de-DE" dirty="0"/>
          </a:p>
          <a:p>
            <a:pPr marL="2286000" lvl="5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lvl="3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  <a:p>
            <a:pPr marL="3657600" lvl="8" indent="0">
              <a:buNone/>
            </a:pPr>
            <a:endParaRPr lang="de-DE" dirty="0"/>
          </a:p>
          <a:p>
            <a:pPr lvl="8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A3F5559-3B58-4A0E-A8C2-8CAAB2793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7972"/>
            <a:ext cx="4826643" cy="48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48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EF6494F-2D4B-43BF-BAE9-2D58B374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Arbeitskreis „</a:t>
            </a:r>
            <a:r>
              <a:rPr lang="de-DE" dirty="0" err="1"/>
              <a:t>Ellwerath</a:t>
            </a:r>
            <a:r>
              <a:rPr lang="de-DE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EE33425-A81A-43D9-A9AE-C0E4EA7EF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Rundwanderweg „Wegekreuze“</a:t>
            </a:r>
          </a:p>
          <a:p>
            <a:endParaRPr lang="de-DE" dirty="0"/>
          </a:p>
          <a:p>
            <a:pPr lvl="4"/>
            <a:r>
              <a:rPr lang="de-DE" dirty="0"/>
              <a:t>Ausblick</a:t>
            </a:r>
          </a:p>
          <a:p>
            <a:pPr lvl="4"/>
            <a:endParaRPr lang="de-DE" dirty="0"/>
          </a:p>
          <a:p>
            <a:pPr lvl="5">
              <a:buFont typeface="Wingdings" panose="05000000000000000000" pitchFamily="2" charset="2"/>
              <a:buChar char="Ø"/>
            </a:pPr>
            <a:r>
              <a:rPr lang="de-DE" dirty="0"/>
              <a:t>Fortführung des Projektes Rundwanderweges „Wegekreuze“  bis zur Fertigstellung. </a:t>
            </a:r>
          </a:p>
          <a:p>
            <a:pPr lvl="5">
              <a:buFont typeface="Wingdings" panose="05000000000000000000" pitchFamily="2" charset="2"/>
              <a:buChar char="Ø"/>
            </a:pPr>
            <a:r>
              <a:rPr lang="de-DE" dirty="0"/>
              <a:t>Verknüpfung und Weiterentwicklung des Weges mit </a:t>
            </a:r>
            <a:r>
              <a:rPr lang="de-DE" dirty="0" err="1"/>
              <a:t>Wanderwegsprojekten</a:t>
            </a:r>
            <a:r>
              <a:rPr lang="de-DE" dirty="0"/>
              <a:t> anderer Arbeitskreise. </a:t>
            </a:r>
          </a:p>
          <a:p>
            <a:pPr lvl="2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593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Dorfmoderation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Arbeitsgruppe</a:t>
            </a:r>
            <a:r>
              <a:rPr lang="en-US" dirty="0" smtClean="0"/>
              <a:t> “</a:t>
            </a:r>
            <a:r>
              <a:rPr lang="en-US" dirty="0" err="1" smtClean="0"/>
              <a:t>Blühendes</a:t>
            </a:r>
            <a:r>
              <a:rPr lang="en-US" dirty="0" smtClean="0"/>
              <a:t> </a:t>
            </a:r>
            <a:r>
              <a:rPr lang="en-US" dirty="0" err="1" smtClean="0"/>
              <a:t>Dorf</a:t>
            </a:r>
            <a:r>
              <a:rPr lang="en-US" dirty="0" smtClean="0"/>
              <a:t> und </a:t>
            </a:r>
            <a:r>
              <a:rPr lang="en-US" dirty="0" err="1" smtClean="0"/>
              <a:t>Wanderwege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 descr="Wappen_Rommershei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881" y="255948"/>
            <a:ext cx="1223264" cy="1091184"/>
          </a:xfrm>
          <a:prstGeom prst="rect">
            <a:avLst/>
          </a:prstGeom>
          <a:effectLst>
            <a:outerShdw blurRad="50800" dist="38100" dir="2700000" sx="104000" sy="10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1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569" y="2279649"/>
            <a:ext cx="10149417" cy="29825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Durchgeführte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und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noch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laufende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Projekte</a:t>
            </a:r>
            <a:endParaRPr lang="en-US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Zukünftig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geplante</a:t>
            </a:r>
            <a:r>
              <a:rPr lang="en-US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Projekte</a:t>
            </a:r>
            <a:endParaRPr lang="en-US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Durchgeführte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1936" y="1638425"/>
            <a:ext cx="10149417" cy="9016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Blumenwiesen</a:t>
            </a:r>
            <a:r>
              <a:rPr lang="en-US" b="1" u="sng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u="sng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6569" y="2805041"/>
            <a:ext cx="10718289" cy="29825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Flächen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der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Dorfgemeinde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Ortsrand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Brunnen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Säule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lang="en-US" sz="4400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Private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Flächen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Feldränder</a:t>
            </a:r>
            <a:endParaRPr lang="en-US" sz="4400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Dorfmoderation - 1 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4" y="1754059"/>
            <a:ext cx="7949353" cy="4471512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k-SAM_246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54" y="1816516"/>
            <a:ext cx="4270345" cy="2402069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k-SAM_247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75" y="3975994"/>
            <a:ext cx="4546275" cy="2557279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1682322" y="1915400"/>
            <a:ext cx="8819031" cy="44389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Erfahrungen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:</a:t>
            </a:r>
          </a:p>
          <a:p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ositiv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wie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negativ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schön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Tierwelt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Bewässerung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rbeitsintensiver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(private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Wiesen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eilweise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etragsreduzierend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enge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Regularien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wie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z.B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Mulschvorgabe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trotz</a:t>
            </a:r>
            <a:r>
              <a:rPr lang="en-US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Blüte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93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Durchgeführte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1936" y="1638425"/>
            <a:ext cx="10149417" cy="9016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Boule-</a:t>
            </a:r>
            <a:r>
              <a:rPr lang="en-US" b="1" u="sng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Bahn</a:t>
            </a:r>
            <a:r>
              <a:rPr lang="en-US" b="1" u="sng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u="sng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6569" y="2805041"/>
            <a:ext cx="10718289" cy="31893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Location</a:t>
            </a: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Informationen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Kosten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Förderung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Bau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Aktueller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Stand</a:t>
            </a:r>
            <a:endParaRPr lang="en-US" sz="4400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9" descr="Bouleplatz_Rommersheim_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81000"/>
            <a:ext cx="3404440" cy="1914998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Bouleplatz_Rommersheim_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64" y="425518"/>
            <a:ext cx="3420909" cy="1924261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Dorfmoderation - 1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5" y="204779"/>
            <a:ext cx="7435447" cy="4182439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Dorfmoderation -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3" y="443979"/>
            <a:ext cx="7452792" cy="4192196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Dorfmoderation - 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6" y="699711"/>
            <a:ext cx="7485613" cy="4210658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Dorfmoderation - 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58" y="923106"/>
            <a:ext cx="7485615" cy="4210658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Dorfmoderation - 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9" y="1163049"/>
            <a:ext cx="7485615" cy="4210658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Dorfmoderation - 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91" y="1387648"/>
            <a:ext cx="7485613" cy="4210658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17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Durchgeführte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1936" y="1638425"/>
            <a:ext cx="10149417" cy="9016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Schutzhütte</a:t>
            </a:r>
            <a:r>
              <a:rPr lang="en-US" b="1" u="sng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u="sng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6569" y="2805041"/>
            <a:ext cx="10718289" cy="298252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Klärung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Zuständigkeit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Reinigung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Neu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Streichen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Pfad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anlegen</a:t>
            </a:r>
            <a:endParaRPr lang="en-US" sz="4400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Dorfmoderation Hütte -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5" y="569029"/>
            <a:ext cx="5508127" cy="5508127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Dorfmoderation Hütte -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05" y="569029"/>
            <a:ext cx="5508127" cy="5508127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  <a:alpha val="98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1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Geplante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1936" y="1638425"/>
            <a:ext cx="10149417" cy="9016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u="sng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Wanderwege</a:t>
            </a:r>
            <a:r>
              <a:rPr lang="en-US" b="1" u="sng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en-US" b="1" u="sng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6569" y="2805040"/>
            <a:ext cx="10718289" cy="35575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Ideen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Krausbuche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Höhe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, Ellwerath)</a:t>
            </a: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Grundstückseigentümer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einbinden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Förderung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744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Geplante</a:t>
            </a:r>
            <a:r>
              <a:rPr lang="en-US" dirty="0" smtClean="0"/>
              <a:t> </a:t>
            </a:r>
            <a:r>
              <a:rPr lang="en-US" dirty="0" err="1" smtClean="0"/>
              <a:t>Projekte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7642" y="1870095"/>
            <a:ext cx="10718289" cy="46414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Weitere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Bearbeitung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Blumenflächen</a:t>
            </a:r>
            <a:endParaRPr lang="en-US" sz="4400" b="1" dirty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Abschluss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Boule-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Bahn</a:t>
            </a:r>
            <a:r>
              <a:rPr lang="en-US" sz="4400" b="1" dirty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&amp;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weitere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Gestaltung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Gemeindezwiebeln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Wegekreuze</a:t>
            </a:r>
            <a:r>
              <a:rPr lang="en-US" sz="4400" b="1" dirty="0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 Rommersheim</a:t>
            </a:r>
          </a:p>
          <a:p>
            <a:pPr marL="685800" indent="-685800" algn="l">
              <a:buFont typeface="Arial"/>
              <a:buChar char="•"/>
            </a:pPr>
            <a:r>
              <a:rPr lang="en-US" sz="4400" b="1" dirty="0" err="1" smtClean="0">
                <a:ln w="3175" cmpd="sng">
                  <a:solidFill>
                    <a:schemeClr val="tx2">
                      <a:lumMod val="75000"/>
                      <a:lumOff val="25000"/>
                    </a:schemeClr>
                  </a:solidFill>
                  <a:round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Insektenhotels</a:t>
            </a:r>
            <a:endParaRPr lang="en-US" sz="4400" b="1" dirty="0" smtClean="0">
              <a:ln w="3175" cmpd="sng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4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fmoderation - 1.jpg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31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82322" y="1315545"/>
            <a:ext cx="8819031" cy="44389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Fragen</a:t>
            </a:r>
            <a:r>
              <a:rPr lang="en-US" sz="8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?</a:t>
            </a:r>
            <a:endParaRPr lang="en-US" sz="8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6945" y="-231560"/>
            <a:ext cx="10515600" cy="1448177"/>
          </a:xfrm>
        </p:spPr>
        <p:txBody>
          <a:bodyPr>
            <a:normAutofit/>
          </a:bodyPr>
          <a:lstStyle/>
          <a:p>
            <a:r>
              <a:rPr lang="de-DE" sz="2400" b="1" dirty="0" smtClean="0"/>
              <a:t>Erstes Arbeitsgruppentreffen gemeinsam zum Einführen und ggf. auch Wechseln</a:t>
            </a:r>
            <a:endParaRPr lang="de-DE" sz="2400" b="1" dirty="0"/>
          </a:p>
        </p:txBody>
      </p:sp>
      <p:pic>
        <p:nvPicPr>
          <p:cNvPr id="3074" name="Picture 2" descr="S:\01 PROJEKTE\2 STÄDTEBAU aktuelle Projekte\1 Rommersheim\Fotos\17012018\IMG_4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5" y="686500"/>
            <a:ext cx="9257250" cy="61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Arbeitsgruppe Bauen und Sanieren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Schwerpunktgemeinde Rommersheim mit Ellwerath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142262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03" y="1796979"/>
            <a:ext cx="8352928" cy="418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404665"/>
            <a:ext cx="10369152" cy="139801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Aktivitäten der Arbeitsgruppe „Bauen und Sanieren“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775237" y="1730524"/>
            <a:ext cx="3264363" cy="4248472"/>
          </a:xfrm>
        </p:spPr>
        <p:txBody>
          <a:bodyPr>
            <a:noAutofit/>
          </a:bodyPr>
          <a:lstStyle/>
          <a:p>
            <a:r>
              <a:rPr lang="de-DE" sz="2000" b="1" dirty="0" smtClean="0">
                <a:solidFill>
                  <a:schemeClr val="tx1"/>
                </a:solidFill>
              </a:rPr>
              <a:t>Gruppenmitglieder: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Marlene Feinen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Marianne Schmitz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Manfred Meutes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Thomas Feinen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Jochen Melcher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Steven Klassen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Edgar Krump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Jörg Marxen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Helmut Nober</a:t>
            </a:r>
          </a:p>
          <a:p>
            <a:r>
              <a:rPr lang="de-DE" sz="2000" b="1" dirty="0" smtClean="0">
                <a:solidFill>
                  <a:schemeClr val="tx1"/>
                </a:solidFill>
              </a:rPr>
              <a:t>Helmut Melcher</a:t>
            </a:r>
          </a:p>
          <a:p>
            <a:endParaRPr lang="de-DE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52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gemeindehaus rommershe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61558">
            <a:off x="559052" y="665742"/>
            <a:ext cx="4445000" cy="1933576"/>
          </a:xfrm>
          <a:prstGeom prst="rect">
            <a:avLst/>
          </a:prstGeom>
          <a:noFill/>
        </p:spPr>
      </p:pic>
      <p:pic>
        <p:nvPicPr>
          <p:cNvPr id="1028" name="Picture 4" descr="Bildergebnis für gemeindehaus rommershe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1574">
            <a:off x="7670949" y="758406"/>
            <a:ext cx="4199284" cy="2088232"/>
          </a:xfrm>
          <a:prstGeom prst="rect">
            <a:avLst/>
          </a:prstGeom>
          <a:noFill/>
        </p:spPr>
      </p:pic>
      <p:pic>
        <p:nvPicPr>
          <p:cNvPr id="1030" name="Picture 6" descr="Bildergebnis für gemeindehaus rommershe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19976">
            <a:off x="545386" y="4517489"/>
            <a:ext cx="3289300" cy="1847851"/>
          </a:xfrm>
          <a:prstGeom prst="rect">
            <a:avLst/>
          </a:prstGeom>
          <a:noFill/>
        </p:spPr>
      </p:pic>
      <p:sp>
        <p:nvSpPr>
          <p:cNvPr id="1032" name="AutoShape 8" descr="Bildergebnis für gemeindehaus rommershe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4" name="AutoShape 10" descr="Bildergebnis für gemeindehaus rommershe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6" name="AutoShape 12" descr="Bildergebnis für gemeindehaus rommershe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8" name="AutoShape 14" descr="Bildergebnis für gemeindehaus rommersheim"/>
          <p:cNvSpPr>
            <a:spLocks noChangeAspect="1" noChangeArrowheads="1"/>
          </p:cNvSpPr>
          <p:nvPr/>
        </p:nvSpPr>
        <p:spPr bwMode="auto">
          <a:xfrm>
            <a:off x="207433" y="-1608138"/>
            <a:ext cx="67310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40" name="Picture 16" descr="Ähnliches F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809" y="4653137"/>
            <a:ext cx="3289300" cy="1847851"/>
          </a:xfrm>
          <a:prstGeom prst="rect">
            <a:avLst/>
          </a:prstGeom>
          <a:noFill/>
        </p:spPr>
      </p:pic>
      <p:pic>
        <p:nvPicPr>
          <p:cNvPr id="1042" name="Picture 18" descr="Nächstes Bi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16823">
            <a:off x="8045703" y="4065279"/>
            <a:ext cx="3872332" cy="1948904"/>
          </a:xfrm>
          <a:prstGeom prst="rect">
            <a:avLst/>
          </a:prstGeom>
          <a:noFill/>
        </p:spPr>
      </p:pic>
      <p:pic>
        <p:nvPicPr>
          <p:cNvPr id="1044" name="Picture 20" descr="IMG_5423 * 4272 x 2848 * (2.18MB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5840" y="2348881"/>
            <a:ext cx="2976331" cy="1596179"/>
          </a:xfrm>
          <a:prstGeom prst="rect">
            <a:avLst/>
          </a:prstGeom>
          <a:noFill/>
        </p:spPr>
      </p:pic>
      <p:pic>
        <p:nvPicPr>
          <p:cNvPr id="1046" name="Picture 22" descr="IMG_2319 * 4272 x 2848 * (3.64MB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53650">
            <a:off x="827894" y="2729326"/>
            <a:ext cx="2838029" cy="1522009"/>
          </a:xfrm>
          <a:prstGeom prst="rect">
            <a:avLst/>
          </a:prstGeom>
          <a:noFill/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736600" y="160338"/>
            <a:ext cx="10972800" cy="1143000"/>
          </a:xfrm>
        </p:spPr>
        <p:txBody>
          <a:bodyPr/>
          <a:lstStyle/>
          <a:p>
            <a:r>
              <a:rPr lang="de-DE" b="1" dirty="0" smtClean="0">
                <a:solidFill>
                  <a:srgbClr val="002060"/>
                </a:solidFill>
              </a:rPr>
              <a:t>Modernisierung Gemeindehaus 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81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Modernisierung Gemeindehaus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Energetische Sanierung</a:t>
            </a:r>
          </a:p>
          <a:p>
            <a:pPr lvl="1"/>
            <a:r>
              <a:rPr lang="de-DE" dirty="0" smtClean="0"/>
              <a:t>Heizung, Fenster, Dach + Isolierung</a:t>
            </a:r>
          </a:p>
          <a:p>
            <a:r>
              <a:rPr lang="de-DE" dirty="0" smtClean="0"/>
              <a:t>Vergrößerung der Nutzfläche für:</a:t>
            </a:r>
          </a:p>
          <a:p>
            <a:pPr lvl="1"/>
            <a:r>
              <a:rPr lang="de-DE" dirty="0" smtClean="0"/>
              <a:t>Zusätzliche Schaffung eines Dorftreff</a:t>
            </a:r>
          </a:p>
          <a:p>
            <a:pPr lvl="1"/>
            <a:r>
              <a:rPr lang="de-DE" dirty="0" smtClean="0"/>
              <a:t>Ebenerdige Toiletten im Eingangsbereich</a:t>
            </a:r>
          </a:p>
          <a:p>
            <a:pPr lvl="1"/>
            <a:r>
              <a:rPr lang="de-DE" dirty="0" smtClean="0"/>
              <a:t>Zusätzlicher Stauraum und mehr Raum für die Vereine</a:t>
            </a:r>
          </a:p>
          <a:p>
            <a:r>
              <a:rPr lang="de-DE" dirty="0" smtClean="0"/>
              <a:t>Außenterrasse Westseite</a:t>
            </a:r>
          </a:p>
          <a:p>
            <a:pPr lvl="1"/>
            <a:r>
              <a:rPr lang="de-DE" dirty="0" smtClean="0"/>
              <a:t>Zur Nutzung bei privaten und öffentlichen Feiern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090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95957" y="-635718"/>
            <a:ext cx="5233891" cy="904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1143000"/>
          </a:xfrm>
        </p:spPr>
        <p:txBody>
          <a:bodyPr/>
          <a:lstStyle/>
          <a:p>
            <a:r>
              <a:rPr lang="de-DE" dirty="0" smtClean="0"/>
              <a:t>Modernisierung Gemeindehaus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180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Alte Häusernamen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alten Häusernamen sollen nicht in Vergessenheit geraten.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An den Häusern mit „alten Namen“ soll in Abstimmung mit den Eigentümern eine Hinweistafel angebracht werden.</a:t>
            </a:r>
          </a:p>
          <a:p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09" y="4149080"/>
            <a:ext cx="32683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4246" y="4293097"/>
            <a:ext cx="3227295" cy="161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71" y="4221088"/>
            <a:ext cx="367835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241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Beleuchtung Buswartehallen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3 Rommersheimer Buswartehalle (An der L5, Lehmbachstraße, Auf der Schlack) und die Buswartehalle in Ellwerath sollen mit Beleuchtung und Bewegungsmelder ausgestattet werden.</a:t>
            </a:r>
          </a:p>
          <a:p>
            <a:r>
              <a:rPr lang="de-DE" dirty="0" smtClean="0"/>
              <a:t>Versuchsweise wird die Buswartehalle in der Lehmbachstraße als Pilotprojekt umgesetzt.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0492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Verkehr und Geschwindigkeit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Eine Verkehrsbeobachtung wurde bereits durchgeführt. Eine weitere ist in Planung.</a:t>
            </a:r>
          </a:p>
          <a:p>
            <a:r>
              <a:rPr lang="de-DE" dirty="0" smtClean="0"/>
              <a:t>Die PI Prüm wird voraussichtlich Radarkontrollen durchführen.</a:t>
            </a:r>
          </a:p>
          <a:p>
            <a:r>
              <a:rPr lang="de-DE" dirty="0" smtClean="0"/>
              <a:t>Ein Infoschreiben an die einzelnen Haushalte ist geplant.</a:t>
            </a:r>
            <a:endParaRPr lang="de-DE" dirty="0"/>
          </a:p>
        </p:txBody>
      </p:sp>
      <p:pic>
        <p:nvPicPr>
          <p:cNvPr id="5122" name="Picture 2" descr="VZ 274-55 - Verkehrszeichen 50 km/h Höchstgeschwindigke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819" y="4365104"/>
            <a:ext cx="2592288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595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Siedlungsentwicklung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Im Rahmen des Projekts wurde die Siedlungsentwicklung analysiert.</a:t>
            </a:r>
            <a:br>
              <a:rPr lang="de-DE" b="1" dirty="0" smtClean="0"/>
            </a:br>
            <a:r>
              <a:rPr lang="de-DE" b="1" dirty="0" smtClean="0"/>
              <a:t>Schwerpunkte:</a:t>
            </a:r>
          </a:p>
          <a:p>
            <a:pPr lvl="1"/>
            <a:r>
              <a:rPr lang="de-DE" b="1" dirty="0" smtClean="0"/>
              <a:t>Bauland</a:t>
            </a:r>
          </a:p>
          <a:p>
            <a:pPr lvl="1"/>
            <a:r>
              <a:rPr lang="de-DE" b="1" dirty="0" smtClean="0"/>
              <a:t>Leerstände</a:t>
            </a:r>
          </a:p>
          <a:p>
            <a:pPr lvl="1"/>
            <a:r>
              <a:rPr lang="de-DE" b="1" dirty="0" smtClean="0"/>
              <a:t>Leer stehende Scheunen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782906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Planungen / Aktivitäten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Behindertengerechter Eingang „Alte Schule“</a:t>
            </a:r>
          </a:p>
          <a:p>
            <a:r>
              <a:rPr lang="de-DE" dirty="0" smtClean="0"/>
              <a:t>Wickeltisch in Schule und Gemeindehaus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044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760"/>
          </a:xfrm>
        </p:spPr>
        <p:txBody>
          <a:bodyPr>
            <a:normAutofit/>
          </a:bodyPr>
          <a:lstStyle/>
          <a:p>
            <a:r>
              <a:rPr lang="de-DE" sz="2400" b="1" dirty="0" smtClean="0"/>
              <a:t>Zwischenplenum die Gruppenleiter und ein bis zwei Mitglieder berichten für alle</a:t>
            </a:r>
            <a:endParaRPr lang="de-DE" sz="2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77871"/>
            <a:ext cx="10515600" cy="499909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4" y="1013131"/>
            <a:ext cx="9856547" cy="63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73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geht es weiter?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Die Umsetzung der Projekte wird über einen längeren Zeitraum laufen und viel Arbeit und Zeit kosten. </a:t>
            </a:r>
          </a:p>
          <a:p>
            <a:r>
              <a:rPr lang="de-DE" dirty="0" smtClean="0"/>
              <a:t>Ein besonderer Schwerpunkt ist dabei der Umbau des Gemeindehauses.</a:t>
            </a:r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61758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 smtClean="0"/>
              <a:t>Eine Mitwirkung der Eigentümer an der Dorfentwicklung ist zukünftig wichtig</a:t>
            </a:r>
            <a:endParaRPr lang="de-DE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Lassen sie sich vor dem Kauf und einer Sanierung beraten</a:t>
            </a:r>
          </a:p>
          <a:p>
            <a:r>
              <a:rPr lang="de-DE" dirty="0" smtClean="0"/>
              <a:t>Zu den Möglichkeiten einer vielfältigen Grundstücksnutzung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bei großen Höfen</a:t>
            </a:r>
          </a:p>
          <a:p>
            <a:r>
              <a:rPr lang="de-DE" dirty="0" smtClean="0"/>
              <a:t>Verbessern sie durch Verkauf von Gebäudeteilen und Grundstücksteilen ihre nachbarschaftliche Situation als älterer Mensch</a:t>
            </a:r>
          </a:p>
          <a:p>
            <a:r>
              <a:rPr lang="de-DE" dirty="0" smtClean="0"/>
              <a:t>Helfen sie jüngeren Familien und Menschen aus Rommersheim, hier bleiben und ansiedeln zu können.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174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8293135-0E2F-40DF-BAEE-F6CC0C572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91"/>
            <a:ext cx="12192000" cy="694659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BCB91B31-5E03-4E65-8764-C2B93E25BDC2}"/>
              </a:ext>
            </a:extLst>
          </p:cNvPr>
          <p:cNvSpPr/>
          <p:nvPr/>
        </p:nvSpPr>
        <p:spPr>
          <a:xfrm>
            <a:off x="1607640" y="295691"/>
            <a:ext cx="9262472" cy="5632311"/>
          </a:xfrm>
          <a:prstGeom prst="rect">
            <a:avLst/>
          </a:prstGeom>
          <a:noFill/>
          <a:ln w="666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Arbeitsgruppe </a:t>
            </a:r>
          </a:p>
          <a:p>
            <a:pPr algn="ctr"/>
            <a:endParaRPr lang="de-DE" sz="7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de-DE" sz="6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de-DE" sz="7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de-DE" sz="7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„Dorfgemeinschaft“</a:t>
            </a:r>
            <a:endParaRPr lang="de-DE" sz="7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840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-2139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1228724" y="1571625"/>
            <a:ext cx="8467726" cy="422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dirty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	für </a:t>
            </a:r>
            <a:r>
              <a:rPr lang="de-DE" sz="2800" dirty="0" err="1">
                <a:latin typeface="Comic Sans MS" panose="030F0702030302020204" pitchFamily="66" charset="0"/>
              </a:rPr>
              <a:t>Rommersheim</a:t>
            </a:r>
            <a:r>
              <a:rPr lang="de-DE" sz="2800" dirty="0">
                <a:latin typeface="Comic Sans MS" panose="030F0702030302020204" pitchFamily="66" charset="0"/>
              </a:rPr>
              <a:t>, </a:t>
            </a:r>
            <a:r>
              <a:rPr lang="de-DE" sz="2800" dirty="0" err="1">
                <a:latin typeface="Comic Sans MS" panose="030F0702030302020204" pitchFamily="66" charset="0"/>
              </a:rPr>
              <a:t>Ellwerath</a:t>
            </a:r>
            <a:r>
              <a:rPr lang="de-DE" sz="2800" dirty="0">
                <a:latin typeface="Comic Sans MS" panose="030F0702030302020204" pitchFamily="66" charset="0"/>
              </a:rPr>
              <a:t> und </a:t>
            </a:r>
            <a:r>
              <a:rPr lang="de-DE" sz="2800" dirty="0" err="1">
                <a:latin typeface="Comic Sans MS" panose="030F0702030302020204" pitchFamily="66" charset="0"/>
              </a:rPr>
              <a:t>Giesdorf</a:t>
            </a:r>
            <a:r>
              <a:rPr lang="de-DE" sz="2800" dirty="0">
                <a:latin typeface="Comic Sans MS" panose="030F0702030302020204" pitchFamily="66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de-DE" sz="2000" dirty="0">
                <a:latin typeface="Comic Sans MS" panose="030F0702030302020204" pitchFamily="66" charset="0"/>
              </a:rPr>
              <a:t>16 Gruppenmitglieder</a:t>
            </a:r>
          </a:p>
          <a:p>
            <a:pPr>
              <a:lnSpc>
                <a:spcPct val="150000"/>
              </a:lnSpc>
            </a:pPr>
            <a:endParaRPr lang="de-DE" sz="1400" dirty="0">
              <a:latin typeface="Comic Sans MS" panose="030F0702030302020204" pitchFamily="66" charset="0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Zeitschenker:  </a:t>
            </a:r>
            <a:r>
              <a:rPr lang="de-DE" sz="2000" dirty="0">
                <a:latin typeface="Comic Sans MS" panose="030F0702030302020204" pitchFamily="66" charset="0"/>
              </a:rPr>
              <a:t>Seniorenarbeit , Kindernähgruppe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Dorftreff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Walkinggruppe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Krabbelgruppe „Babyglück“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50B6571E-4113-487C-B5FF-3D8EE0CA30FA}"/>
              </a:ext>
            </a:extLst>
          </p:cNvPr>
          <p:cNvSpPr/>
          <p:nvPr/>
        </p:nvSpPr>
        <p:spPr>
          <a:xfrm>
            <a:off x="858757" y="368740"/>
            <a:ext cx="10188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Arbeitsgruppe „Dorfgemeinschaft“</a:t>
            </a:r>
          </a:p>
        </p:txBody>
      </p:sp>
    </p:spTree>
    <p:extLst>
      <p:ext uri="{BB962C8B-B14F-4D97-AF65-F5344CB8AC3E}">
        <p14:creationId xmlns:p14="http://schemas.microsoft.com/office/powerpoint/2010/main" val="4140059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9525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1209674" y="314325"/>
            <a:ext cx="9212710" cy="505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dirty="0">
                <a:latin typeface="Comic Sans MS" panose="030F0702030302020204" pitchFamily="66" charset="0"/>
              </a:rPr>
              <a:t>Ziele:</a:t>
            </a:r>
          </a:p>
          <a:p>
            <a:pPr algn="ctr">
              <a:lnSpc>
                <a:spcPct val="150000"/>
              </a:lnSpc>
            </a:pPr>
            <a:endParaRPr lang="de-DE" sz="2800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endParaRPr lang="de-DE" sz="1400" b="1" dirty="0">
              <a:solidFill>
                <a:srgbClr val="00CC00"/>
              </a:solidFill>
              <a:latin typeface="Comic Sans MS" panose="030F0702030302020204" pitchFamily="66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Förderung der Dorfgemeinschaft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Gutes Miteinander und Füreinander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Möglichkeiten zur Kommunikation schaffen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Noch mehr Lebensqualität für Jung und Alt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Unser Dorf für die Zukunft attraktiv erhalten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C6AB5019-7420-494E-B584-A514B8C27627}"/>
              </a:ext>
            </a:extLst>
          </p:cNvPr>
          <p:cNvSpPr/>
          <p:nvPr/>
        </p:nvSpPr>
        <p:spPr>
          <a:xfrm>
            <a:off x="849618" y="1283624"/>
            <a:ext cx="1024511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„Mein Dorf – hier bin ich zu Hause“</a:t>
            </a:r>
            <a:endParaRPr lang="de-DE" sz="4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D60093AC-24DB-4E09-B4B9-3BDF31B2AF48}"/>
              </a:ext>
            </a:extLst>
          </p:cNvPr>
          <p:cNvSpPr txBox="1"/>
          <p:nvPr/>
        </p:nvSpPr>
        <p:spPr>
          <a:xfrm>
            <a:off x="70187" y="5650988"/>
            <a:ext cx="12070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00EFA"/>
                </a:solidFill>
              </a:rPr>
              <a:t>Ausblick: weiterhin halbjährliche Treffen mit der gesamten Arbeitsgruppe „Dorfgemeinschaft“</a:t>
            </a:r>
          </a:p>
        </p:txBody>
      </p:sp>
    </p:spTree>
    <p:extLst>
      <p:ext uri="{BB962C8B-B14F-4D97-AF65-F5344CB8AC3E}">
        <p14:creationId xmlns:p14="http://schemas.microsoft.com/office/powerpoint/2010/main" val="540330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6DFD626-121B-4CDE-AE9A-F57B9F2C0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08" y="117539"/>
            <a:ext cx="8559581" cy="59847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F2B189CA-A139-4710-A78A-BA95989B18A8}"/>
              </a:ext>
            </a:extLst>
          </p:cNvPr>
          <p:cNvSpPr txBox="1"/>
          <p:nvPr/>
        </p:nvSpPr>
        <p:spPr>
          <a:xfrm>
            <a:off x="8972550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</p:spTree>
    <p:extLst>
      <p:ext uri="{BB962C8B-B14F-4D97-AF65-F5344CB8AC3E}">
        <p14:creationId xmlns:p14="http://schemas.microsoft.com/office/powerpoint/2010/main" val="4209380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1209674" y="2028825"/>
            <a:ext cx="8715376" cy="666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de-DE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3600" dirty="0">
                <a:latin typeface="Comic Sans MS" panose="030F0702030302020204" pitchFamily="66" charset="0"/>
              </a:rPr>
              <a:t>18 Frauen und 2 Männer engagieren sich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Seniorenfrühstück (8 Personen)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Spielenachmittag (6 Personen)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Fit im Alter (5 Personen)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Comic Sans MS" panose="030F0702030302020204" pitchFamily="66" charset="0"/>
              </a:rPr>
              <a:t>Besuchsdienst (7 Personen)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de-DE" sz="28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8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800" dirty="0">
              <a:latin typeface="Comic Sans MS" panose="030F0702030302020204" pitchFamily="66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8E697DB7-4AC4-4EAD-8E99-464F7BDB861D}"/>
              </a:ext>
            </a:extLst>
          </p:cNvPr>
          <p:cNvSpPr/>
          <p:nvPr/>
        </p:nvSpPr>
        <p:spPr>
          <a:xfrm>
            <a:off x="-35965" y="457852"/>
            <a:ext cx="122279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„Die beste Idee kann nicht verwirklicht werden,</a:t>
            </a:r>
          </a:p>
          <a:p>
            <a:pPr algn="ctr"/>
            <a:r>
              <a:rPr lang="de-DE" sz="48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wenn man keine Helfer hat!</a:t>
            </a:r>
            <a:r>
              <a:rPr lang="de-DE" sz="48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74D4C304-9D95-4B4E-9F88-8ECC5129F740}"/>
              </a:ext>
            </a:extLst>
          </p:cNvPr>
          <p:cNvSpPr txBox="1"/>
          <p:nvPr/>
        </p:nvSpPr>
        <p:spPr>
          <a:xfrm>
            <a:off x="8972550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</p:spTree>
    <p:extLst>
      <p:ext uri="{BB962C8B-B14F-4D97-AF65-F5344CB8AC3E}">
        <p14:creationId xmlns:p14="http://schemas.microsoft.com/office/powerpoint/2010/main" val="1602714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4DAF2023-B755-45D8-8685-E1AF0BA5D18D}"/>
              </a:ext>
            </a:extLst>
          </p:cNvPr>
          <p:cNvSpPr txBox="1"/>
          <p:nvPr/>
        </p:nvSpPr>
        <p:spPr>
          <a:xfrm>
            <a:off x="8972550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D99FEFC2-2415-49C8-9286-BEA5F09E7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71" y="0"/>
            <a:ext cx="4834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9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863222F-BDEB-4FB7-99D6-00AE565F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2" b="1"/>
          <a:stretch/>
        </p:blipFill>
        <p:spPr>
          <a:xfrm>
            <a:off x="561974" y="0"/>
            <a:ext cx="11068050" cy="68389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723900" y="923925"/>
            <a:ext cx="6619876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Jeden 1. Dienstag im Monat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9D3CFFD4-83A4-4D7F-9E7A-20C9579056F2}"/>
              </a:ext>
            </a:extLst>
          </p:cNvPr>
          <p:cNvSpPr txBox="1"/>
          <p:nvPr/>
        </p:nvSpPr>
        <p:spPr>
          <a:xfrm>
            <a:off x="8553909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</p:spTree>
    <p:extLst>
      <p:ext uri="{BB962C8B-B14F-4D97-AF65-F5344CB8AC3E}">
        <p14:creationId xmlns:p14="http://schemas.microsoft.com/office/powerpoint/2010/main" val="35282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1209674" y="314325"/>
            <a:ext cx="3257551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latin typeface="Comic Sans MS" panose="030F0702030302020204" pitchFamily="66" charset="0"/>
              </a:rPr>
              <a:t>Bild „Fit im Alter“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22663CF3-603D-4A7B-8CB9-2E454CE82E4B}"/>
              </a:ext>
            </a:extLst>
          </p:cNvPr>
          <p:cNvSpPr txBox="1"/>
          <p:nvPr/>
        </p:nvSpPr>
        <p:spPr>
          <a:xfrm>
            <a:off x="723900" y="1133475"/>
            <a:ext cx="4724400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Jeden 3. Mittwoch im Monat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2F0206B-AE9E-4CE1-8260-6BAFAD2FA9F1}"/>
              </a:ext>
            </a:extLst>
          </p:cNvPr>
          <p:cNvSpPr txBox="1"/>
          <p:nvPr/>
        </p:nvSpPr>
        <p:spPr>
          <a:xfrm>
            <a:off x="8972550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95577495-59D2-4F9A-85C0-323ACD46F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96" y="1718572"/>
            <a:ext cx="7693246" cy="43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Kinder- und Jugendkonferenz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Geplante Aktivitäten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25045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1209674" y="314325"/>
            <a:ext cx="4105276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latin typeface="Comic Sans MS" panose="030F0702030302020204" pitchFamily="66" charset="0"/>
              </a:rPr>
              <a:t>Bild „Spielenachmittag“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22663CF3-603D-4A7B-8CB9-2E454CE82E4B}"/>
              </a:ext>
            </a:extLst>
          </p:cNvPr>
          <p:cNvSpPr txBox="1"/>
          <p:nvPr/>
        </p:nvSpPr>
        <p:spPr>
          <a:xfrm>
            <a:off x="723900" y="1133475"/>
            <a:ext cx="4724400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Jeden 4. Mittwoch im Monat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B27F3D2C-C4EF-4A82-8C4C-F1B4AF359D65}"/>
              </a:ext>
            </a:extLst>
          </p:cNvPr>
          <p:cNvSpPr txBox="1"/>
          <p:nvPr/>
        </p:nvSpPr>
        <p:spPr>
          <a:xfrm>
            <a:off x="8972550" y="633087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  <p:pic>
        <p:nvPicPr>
          <p:cNvPr id="1028" name="Picture 4" descr="Mann, Kartenspiel, Spielkarten, HÃ¤nde, Karten, Spiel">
            <a:extLst>
              <a:ext uri="{FF2B5EF4-FFF2-40B4-BE49-F238E27FC236}">
                <a16:creationId xmlns:a16="http://schemas.microsoft.com/office/drawing/2014/main" xmlns="" id="{67134609-1DF0-4DFF-99F7-DE26B05FF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0" y="3460366"/>
            <a:ext cx="4206649" cy="273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ttspiele, Spiele, Gesellschaftsspiel, SpaÃ">
            <a:extLst>
              <a:ext uri="{FF2B5EF4-FFF2-40B4-BE49-F238E27FC236}">
                <a16:creationId xmlns:a16="http://schemas.microsoft.com/office/drawing/2014/main" xmlns="" id="{334B87CD-3600-4063-8103-0FE658FB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64" y="2522774"/>
            <a:ext cx="4418120" cy="29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iel, Mensch-Ãrgere-Dich-Nicht, Gesellschaftsspiel">
            <a:extLst>
              <a:ext uri="{FF2B5EF4-FFF2-40B4-BE49-F238E27FC236}">
                <a16:creationId xmlns:a16="http://schemas.microsoft.com/office/drawing/2014/main" xmlns="" id="{3685C660-781C-4F7E-AF50-31385777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84" y="314325"/>
            <a:ext cx="4418120" cy="294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4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1209674" y="314325"/>
            <a:ext cx="4105276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latin typeface="Comic Sans MS" panose="030F0702030302020204" pitchFamily="66" charset="0"/>
              </a:rPr>
              <a:t>Bild „Besuchsdienst“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22663CF3-603D-4A7B-8CB9-2E454CE82E4B}"/>
              </a:ext>
            </a:extLst>
          </p:cNvPr>
          <p:cNvSpPr txBox="1"/>
          <p:nvPr/>
        </p:nvSpPr>
        <p:spPr>
          <a:xfrm>
            <a:off x="723900" y="1133475"/>
            <a:ext cx="4724400" cy="58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Jeden 4. Mittwoch im Monat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FE910EA-A0F8-465B-AF55-F808907009B9}"/>
              </a:ext>
            </a:extLst>
          </p:cNvPr>
          <p:cNvSpPr txBox="1"/>
          <p:nvPr/>
        </p:nvSpPr>
        <p:spPr>
          <a:xfrm>
            <a:off x="8972550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  <p:pic>
        <p:nvPicPr>
          <p:cNvPr id="4098" name="Picture 2" descr="Teamgeist, Zusammenhalt, Gemeinsam, Miteinander">
            <a:extLst>
              <a:ext uri="{FF2B5EF4-FFF2-40B4-BE49-F238E27FC236}">
                <a16:creationId xmlns:a16="http://schemas.microsoft.com/office/drawing/2014/main" xmlns="" id="{69B0F7E9-1D4A-4B9B-AF1A-832A1B115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51" y="1953086"/>
            <a:ext cx="5124481" cy="41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-168675" y="11017"/>
            <a:ext cx="12517514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221317" y="2294594"/>
            <a:ext cx="7577925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zur Zeit 22 Zeitschenker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„Fit im Alter“ evtl. alle 14 Tage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gemeinsames Mittagessen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800" dirty="0">
                <a:latin typeface="Comic Sans MS" panose="030F0702030302020204" pitchFamily="66" charset="0"/>
              </a:rPr>
              <a:t>Kindernähgruppe: 1. Treffen am 30. März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8972550" y="6219825"/>
            <a:ext cx="2905125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Zeitschenker / Seniorenarbeit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2659523" y="503752"/>
            <a:ext cx="6701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Ein Blick in die Zukunft</a:t>
            </a:r>
          </a:p>
        </p:txBody>
      </p:sp>
    </p:spTree>
    <p:extLst>
      <p:ext uri="{BB962C8B-B14F-4D97-AF65-F5344CB8AC3E}">
        <p14:creationId xmlns:p14="http://schemas.microsoft.com/office/powerpoint/2010/main" val="16849160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0" y="1785923"/>
            <a:ext cx="8382049" cy="612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jeden Dienstag ab 10:00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in der alten Schule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0 bis 1 – Jährige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Jeder ist willkommen.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Keine Anmeldung erforderlich.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Ansprechpartnerin: Isabell </a:t>
            </a:r>
            <a:r>
              <a:rPr lang="de-DE" sz="2400" dirty="0" err="1">
                <a:latin typeface="Comic Sans MS" panose="030F0702030302020204" pitchFamily="66" charset="0"/>
              </a:rPr>
              <a:t>Thommes</a:t>
            </a:r>
            <a:endParaRPr lang="de-DE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102788" y="6211669"/>
            <a:ext cx="167723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Krabbelgruppe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1922815" y="503752"/>
            <a:ext cx="8174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Krabbelgruppe „Babyglück“</a:t>
            </a:r>
          </a:p>
        </p:txBody>
      </p:sp>
      <p:pic>
        <p:nvPicPr>
          <p:cNvPr id="1026" name="Picture 2" descr="Babys, Kriechen, Baby, Kinder, Wenig, Kindheit">
            <a:extLst>
              <a:ext uri="{FF2B5EF4-FFF2-40B4-BE49-F238E27FC236}">
                <a16:creationId xmlns:a16="http://schemas.microsoft.com/office/drawing/2014/main" xmlns="" id="{16E9461E-3FBE-49B7-B9FF-003E5918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85" y="2174328"/>
            <a:ext cx="2969691" cy="314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6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1903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618454" y="6219826"/>
            <a:ext cx="120015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Dorftreff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54036BC-8A34-4FAC-96FD-094F8E047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68" y="232688"/>
            <a:ext cx="10245061" cy="57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5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13478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1939520" y="97844"/>
            <a:ext cx="8141523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Dorftreff</a:t>
            </a:r>
          </a:p>
          <a:p>
            <a:pPr algn="ctr"/>
            <a:r>
              <a:rPr lang="de-DE" sz="45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„Lieber gemeinsam statt einsam“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C3382D1-94A1-4375-8253-9E5A4B404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98" y="1776003"/>
            <a:ext cx="8141523" cy="48849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1453205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13478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8972551" y="6219825"/>
            <a:ext cx="120015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Dorftreff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1939520" y="97844"/>
            <a:ext cx="8141523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Dorftreff</a:t>
            </a:r>
          </a:p>
          <a:p>
            <a:pPr algn="ctr"/>
            <a:r>
              <a:rPr lang="de-DE" sz="45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„Lieber gemeinsam statt einsam“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3C3A5AA6-BF48-4668-A862-1112FA3C2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10" y="1713671"/>
            <a:ext cx="8375342" cy="50252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3816479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13478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8972551" y="6219825"/>
            <a:ext cx="120015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Dorftreff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1939520" y="97844"/>
            <a:ext cx="8141523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Dorftreff</a:t>
            </a:r>
          </a:p>
          <a:p>
            <a:pPr algn="ctr"/>
            <a:r>
              <a:rPr lang="de-DE" sz="45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„Lieber gemeinsam statt einsam“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5B7EC18-1CF9-4805-ADFB-6494FB675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32" y="1724298"/>
            <a:ext cx="8393097" cy="50358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1249051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13478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1939520" y="97844"/>
            <a:ext cx="8141523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Dorftreff</a:t>
            </a:r>
          </a:p>
          <a:p>
            <a:pPr algn="ctr"/>
            <a:r>
              <a:rPr lang="de-DE" sz="45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„Lieber gemeinsam statt einsam“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761C90F-F2D4-4CD0-AF4C-F6166229F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59" y="1700323"/>
            <a:ext cx="8034670" cy="45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926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982CC5D-4E43-4C50-9AEF-4C8687996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72" y="265014"/>
            <a:ext cx="8172064" cy="604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1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Vorgeschlagene Projekte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823992" y="1857369"/>
            <a:ext cx="105362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Jugendraum erneuern / neugestalten oder neuen Standort suchen?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Neue Sportgruppen im Sportverein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Grillhütte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Zeltlager organisieren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Sommertreffpunkt mit Grillplatz am alten Spielplatz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Burgsonntag 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Kappensitzung</a:t>
            </a:r>
          </a:p>
          <a:p>
            <a:pPr lvl="0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Mountainbike Strecke</a:t>
            </a:r>
            <a:endParaRPr lang="de-DE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843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3882932" y="97844"/>
            <a:ext cx="425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Open-Air-Kino</a:t>
            </a:r>
            <a:endParaRPr lang="de-DE" sz="5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A5D78C2-9AD4-49A2-BB3F-A289D911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91" y="956275"/>
            <a:ext cx="7505815" cy="56328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37241676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2461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3882932" y="97844"/>
            <a:ext cx="425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Open-Air-Kino</a:t>
            </a:r>
            <a:endParaRPr lang="de-DE" sz="5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1131DC2-B815-495E-837C-854D4397A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48" y="1136393"/>
            <a:ext cx="7569693" cy="56772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86B63181-CBEA-4300-B65C-CF55332CA5B1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25852612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35512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3882932" y="97844"/>
            <a:ext cx="425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Open-Air-Kino</a:t>
            </a:r>
            <a:endParaRPr lang="de-DE" sz="5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4200202-A2C0-4ED7-9DB4-419A93F3D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1" y="1021174"/>
            <a:ext cx="8569557" cy="51417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B0ED8808-11E3-4D46-AD4B-62FED2F6EFAF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18935917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2461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2149908"/>
            <a:ext cx="6619876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4110738" y="631045"/>
            <a:ext cx="2716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Dorftreff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AFEA38E8-7112-4E8D-A363-E7E317F9C754}"/>
              </a:ext>
            </a:extLst>
          </p:cNvPr>
          <p:cNvSpPr txBox="1"/>
          <p:nvPr/>
        </p:nvSpPr>
        <p:spPr>
          <a:xfrm>
            <a:off x="2631858" y="2231317"/>
            <a:ext cx="7391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Jeden ersten Freitag im Monat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Beginn je nach Jahreszeit, zur Zeit 19:30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4148452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0" y="1785923"/>
            <a:ext cx="7378665" cy="667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Beginn in den Sommermonaten ab 17:00 Uhr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neue Ankündigungstafel am Dorfeingang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Highlights für kommende Dorftreffs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Open-Air-Kino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Grillabend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Cocktail-Night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Oktoberfest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Gamer-Event (ab 14 Jahre)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weitere Vorschläge oder Wünsche ?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2659523" y="503752"/>
            <a:ext cx="6701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Ein Blick in die Zukunft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377889" y="6219825"/>
            <a:ext cx="1405338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Dorftreff</a:t>
            </a:r>
          </a:p>
        </p:txBody>
      </p:sp>
    </p:spTree>
    <p:extLst>
      <p:ext uri="{BB962C8B-B14F-4D97-AF65-F5344CB8AC3E}">
        <p14:creationId xmlns:p14="http://schemas.microsoft.com/office/powerpoint/2010/main" val="41588254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1" y="1785923"/>
            <a:ext cx="6619876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Flyer Walking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5"/>
          <a:stretch/>
        </p:blipFill>
        <p:spPr>
          <a:xfrm>
            <a:off x="1212628" y="-14876"/>
            <a:ext cx="9920977" cy="687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929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786060" y="1785923"/>
            <a:ext cx="8382049" cy="28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30 Personen beim ersten Termin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flexible Termin-Absprache über </a:t>
            </a:r>
            <a:r>
              <a:rPr lang="de-DE" sz="2400" dirty="0" err="1">
                <a:latin typeface="Comic Sans MS" panose="030F0702030302020204" pitchFamily="66" charset="0"/>
              </a:rPr>
              <a:t>Whats</a:t>
            </a:r>
            <a:r>
              <a:rPr lang="de-DE" sz="2400" dirty="0">
                <a:latin typeface="Comic Sans MS" panose="030F0702030302020204" pitchFamily="66" charset="0"/>
              </a:rPr>
              <a:t>-App-Gruppe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102788" y="6211669"/>
            <a:ext cx="167723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Walkinggruppe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2061731" y="503752"/>
            <a:ext cx="7897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Rommersheim</a:t>
            </a:r>
            <a:r>
              <a:rPr lang="de-DE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bewegt sich</a:t>
            </a:r>
            <a:endParaRPr lang="de-DE" sz="5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0" name="Picture 2" descr="Natur, Landschaft, Wald, NatÃ¼rliche, Blau, Himmel">
            <a:extLst>
              <a:ext uri="{FF2B5EF4-FFF2-40B4-BE49-F238E27FC236}">
                <a16:creationId xmlns:a16="http://schemas.microsoft.com/office/drawing/2014/main" xmlns="" id="{C32D65BA-A34F-472B-B10C-1E091CE5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42" y="3132340"/>
            <a:ext cx="4895993" cy="326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3659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0237319-1DA2-4DEA-B185-A5B317E688C8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C02FF25-D004-43D5-8F4C-DBCF7E29FA4B}"/>
              </a:ext>
            </a:extLst>
          </p:cNvPr>
          <p:cNvSpPr txBox="1"/>
          <p:nvPr/>
        </p:nvSpPr>
        <p:spPr>
          <a:xfrm>
            <a:off x="2093601" y="2576036"/>
            <a:ext cx="8639501" cy="280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ab Frühling ein fester Termin in der Woche</a:t>
            </a:r>
          </a:p>
          <a:p>
            <a:pPr>
              <a:lnSpc>
                <a:spcPct val="150000"/>
              </a:lnSpc>
            </a:pPr>
            <a:endParaRPr lang="de-DE" sz="2400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latin typeface="Comic Sans MS" panose="030F0702030302020204" pitchFamily="66" charset="0"/>
              </a:rPr>
              <a:t>zusätzlich können flexible Termin-Absprachen erfolgen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400" dirty="0">
              <a:latin typeface="Comic Sans MS" panose="030F0702030302020204" pitchFamily="66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685D7B47-7923-4C0F-90BA-D84460A79DA6}"/>
              </a:ext>
            </a:extLst>
          </p:cNvPr>
          <p:cNvSpPr txBox="1"/>
          <p:nvPr/>
        </p:nvSpPr>
        <p:spPr>
          <a:xfrm>
            <a:off x="10102788" y="6211669"/>
            <a:ext cx="167723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/>
              <a:t>Walkinggruppe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D2C3BB97-061E-4387-A58C-5754021D81C7}"/>
              </a:ext>
            </a:extLst>
          </p:cNvPr>
          <p:cNvSpPr/>
          <p:nvPr/>
        </p:nvSpPr>
        <p:spPr>
          <a:xfrm>
            <a:off x="2986958" y="565895"/>
            <a:ext cx="5620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Blick in die Zukunft</a:t>
            </a:r>
          </a:p>
        </p:txBody>
      </p:sp>
    </p:spTree>
    <p:extLst>
      <p:ext uri="{BB962C8B-B14F-4D97-AF65-F5344CB8AC3E}">
        <p14:creationId xmlns:p14="http://schemas.microsoft.com/office/powerpoint/2010/main" val="814821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251399"/>
              </p:ext>
            </p:extLst>
          </p:nvPr>
        </p:nvGraphicFramePr>
        <p:xfrm>
          <a:off x="3829050" y="220663"/>
          <a:ext cx="4533900" cy="641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4533695" imgH="6415848" progId="AcroExch.Document.11">
                  <p:embed/>
                </p:oleObj>
              </mc:Choice>
              <mc:Fallback>
                <p:oleObj name="Acrobat Document" r:id="rId3" imgW="4533695" imgH="64158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9050" y="220663"/>
                        <a:ext cx="4533900" cy="641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2492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807700"/>
              </p:ext>
            </p:extLst>
          </p:nvPr>
        </p:nvGraphicFramePr>
        <p:xfrm>
          <a:off x="3829050" y="220663"/>
          <a:ext cx="4533900" cy="641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crobat Document" r:id="rId3" imgW="4533695" imgH="6415848" progId="AcroExch.Document.11">
                  <p:embed/>
                </p:oleObj>
              </mc:Choice>
              <mc:Fallback>
                <p:oleObj name="Acrobat Document" r:id="rId3" imgW="4533695" imgH="64158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9050" y="220663"/>
                        <a:ext cx="4533900" cy="641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8365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Jugendraum</a:t>
            </a:r>
            <a:endParaRPr lang="de-DE" dirty="0"/>
          </a:p>
        </p:txBody>
      </p:sp>
      <p:pic>
        <p:nvPicPr>
          <p:cNvPr id="4" name="Inhaltsplatzhalter 3" descr="S:\01 PROJEKTE\2 STÄDTEBAU aktuelle Projekte\1 Rommersheim\Fotos\02122017\IMG_413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6" b="21163"/>
          <a:stretch/>
        </p:blipFill>
        <p:spPr bwMode="auto">
          <a:xfrm>
            <a:off x="4098831" y="721352"/>
            <a:ext cx="7602389" cy="542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94929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943016"/>
              </p:ext>
            </p:extLst>
          </p:nvPr>
        </p:nvGraphicFramePr>
        <p:xfrm>
          <a:off x="1271588" y="3175"/>
          <a:ext cx="7604541" cy="54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Dokument" r:id="rId4" imgW="9648635" imgH="6851306" progId="Word.Document.12">
                  <p:embed/>
                </p:oleObj>
              </mc:Choice>
              <mc:Fallback>
                <p:oleObj name="Dokument" r:id="rId4" imgW="9648635" imgH="68513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1588" y="3175"/>
                        <a:ext cx="7604541" cy="54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43321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382974"/>
              </p:ext>
            </p:extLst>
          </p:nvPr>
        </p:nvGraphicFramePr>
        <p:xfrm>
          <a:off x="4389438" y="719138"/>
          <a:ext cx="34115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Dokument" r:id="rId4" imgW="5898559" imgH="9370157" progId="Word.Document.12">
                  <p:embed/>
                </p:oleObj>
              </mc:Choice>
              <mc:Fallback>
                <p:oleObj name="Dokument" r:id="rId4" imgW="5898559" imgH="9370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9438" y="719138"/>
                        <a:ext cx="34115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11668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629098"/>
              </p:ext>
            </p:extLst>
          </p:nvPr>
        </p:nvGraphicFramePr>
        <p:xfrm>
          <a:off x="3829050" y="220663"/>
          <a:ext cx="4533900" cy="641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Acrobat Document" r:id="rId3" imgW="4533695" imgH="6415848" progId="AcroExch.Document.11">
                  <p:embed/>
                </p:oleObj>
              </mc:Choice>
              <mc:Fallback>
                <p:oleObj name="Acrobat Document" r:id="rId3" imgW="4533695" imgH="64158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9050" y="220663"/>
                        <a:ext cx="4533900" cy="641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147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Sommertreff am Alten Spielplatz</a:t>
            </a:r>
            <a:endParaRPr lang="de-DE" dirty="0"/>
          </a:p>
        </p:txBody>
      </p:sp>
      <p:pic>
        <p:nvPicPr>
          <p:cNvPr id="4" name="Inhaltsplatzhalt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61" y="1425052"/>
            <a:ext cx="7774878" cy="48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0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Microsoft Office PowerPoint</Application>
  <PresentationFormat>Benutzerdefiniert</PresentationFormat>
  <Paragraphs>413</Paragraphs>
  <Slides>82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82</vt:i4>
      </vt:variant>
    </vt:vector>
  </HeadingPairs>
  <TitlesOfParts>
    <vt:vector size="85" baseType="lpstr">
      <vt:lpstr>Office</vt:lpstr>
      <vt:lpstr>Acrobat Document</vt:lpstr>
      <vt:lpstr>Dokument</vt:lpstr>
      <vt:lpstr>Moderation Rommersheim</vt:lpstr>
      <vt:lpstr> Moderationsverfahren</vt:lpstr>
      <vt:lpstr>Auftaktveranstaltung mit 104 Teilnehmer mit Festhalten der Ziele und Verbesserungen und mit Arbeitsgruppenbildung</vt:lpstr>
      <vt:lpstr>Erstes Arbeitsgruppentreffen gemeinsam zum Einführen und ggf. auch Wechseln</vt:lpstr>
      <vt:lpstr>Zwischenplenum die Gruppenleiter und ein bis zwei Mitglieder berichten für alle</vt:lpstr>
      <vt:lpstr>Kinder- und Jugendkonferenz</vt:lpstr>
      <vt:lpstr>Vorgeschlagene Projekte</vt:lpstr>
      <vt:lpstr>Jugendraum</vt:lpstr>
      <vt:lpstr>Sommertreff am Alten Spielplatz</vt:lpstr>
      <vt:lpstr>Mountinebikegruppe</vt:lpstr>
      <vt:lpstr>Dorfmoderation</vt:lpstr>
      <vt:lpstr>Agenda</vt:lpstr>
      <vt:lpstr>Durchführung </vt:lpstr>
      <vt:lpstr>Durchführung</vt:lpstr>
      <vt:lpstr>Durchführung</vt:lpstr>
      <vt:lpstr>Durchführung</vt:lpstr>
      <vt:lpstr>Zukünftige Planung </vt:lpstr>
      <vt:lpstr>Zukünftige Planung </vt:lpstr>
      <vt:lpstr>Fragen?? 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Arbeitskreis „Ellwerath“</vt:lpstr>
      <vt:lpstr>Dorfmoderation</vt:lpstr>
      <vt:lpstr>Agenda</vt:lpstr>
      <vt:lpstr>Durchgeführte Projekte</vt:lpstr>
      <vt:lpstr>Durchgeführte Projekte</vt:lpstr>
      <vt:lpstr>Durchgeführte Projekte</vt:lpstr>
      <vt:lpstr>Geplante Projekte</vt:lpstr>
      <vt:lpstr>Geplante Projekte</vt:lpstr>
      <vt:lpstr>PowerPoint-Präsentation</vt:lpstr>
      <vt:lpstr>Arbeitsgruppe Bauen und Sanieren </vt:lpstr>
      <vt:lpstr>Aktivitäten der Arbeitsgruppe „Bauen und Sanieren“</vt:lpstr>
      <vt:lpstr>Modernisierung Gemeindehaus </vt:lpstr>
      <vt:lpstr>Modernisierung Gemeindehaus </vt:lpstr>
      <vt:lpstr>Modernisierung Gemeindehaus </vt:lpstr>
      <vt:lpstr>Alte Häusernamen</vt:lpstr>
      <vt:lpstr>Beleuchtung Buswartehallen</vt:lpstr>
      <vt:lpstr>Verkehr und Geschwindigkeit</vt:lpstr>
      <vt:lpstr>Siedlungsentwicklung</vt:lpstr>
      <vt:lpstr>Weitere Planungen / Aktivitäten</vt:lpstr>
      <vt:lpstr>Wie geht es weiter?</vt:lpstr>
      <vt:lpstr>Eine Mitwirkung der Eigentümer an der Dorfentwicklung ist zukünftig wichtig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T</cp:lastModifiedBy>
  <cp:revision>92</cp:revision>
  <cp:lastPrinted>2019-06-01T11:07:16Z</cp:lastPrinted>
  <dcterms:created xsi:type="dcterms:W3CDTF">2019-02-16T08:38:58Z</dcterms:created>
  <dcterms:modified xsi:type="dcterms:W3CDTF">2019-06-01T11:14:12Z</dcterms:modified>
</cp:coreProperties>
</file>